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8CA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E4C46E-925F-4D41-9F20-C42D7CE7A0BC}" type="datetime1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A642E-2F2A-4D26-B08C-6D232F9A1E9B}" type="datetime1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6F023D-CF50-4665-9F45-A7EB81E7C9D4}" type="datetime1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64C706-41AA-4094-BA25-86E78F0B3649}" type="datetime1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A840B-7DC0-4450-B0AA-B2166B8E4AAA}" type="datetime1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6A88C-2860-49D7-8D18-E70952C386FA}" type="datetime1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8A447-28F2-4C3B-8495-0E62DB9F6CA8}" type="datetime1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00296E-14BD-4FE3-B5BB-8AB44409FEFD}" type="datetime1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6E568E-CE72-4219-B223-11B8C14EAC82}" type="datetime1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0B9973-CB04-4E73-94E9-D649992C9D3A}" type="datetime1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D0DD88E-F661-3D85-839B-E395F01DEEFC}"/>
              </a:ext>
            </a:extLst>
          </p:cNvPr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In</a:t>
            </a:r>
            <a:r>
              <a:rPr kern="0" spc="-1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</a:t>
            </a:r>
            <a:r>
              <a:rPr kern="0" spc="-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dataset,</a:t>
            </a:r>
            <a:r>
              <a:rPr kern="0" spc="-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there</a:t>
            </a:r>
            <a:r>
              <a:rPr kern="0" spc="-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are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6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several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cases</a:t>
            </a:r>
            <a:r>
              <a:rPr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where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</a:t>
            </a:r>
            <a:r>
              <a:rPr kern="0" spc="-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booster</a:t>
            </a:r>
            <a:r>
              <a:rPr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did</a:t>
            </a:r>
            <a:r>
              <a:rPr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not land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successully.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True </a:t>
            </a:r>
            <a:r>
              <a:rPr sz="1400" kern="0" spc="-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Ocean,</a:t>
            </a:r>
            <a:r>
              <a:rPr sz="1400" kern="0" spc="-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True </a:t>
            </a:r>
            <a:r>
              <a:rPr sz="1400" kern="0" spc="-1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RTLS,</a:t>
            </a:r>
            <a:r>
              <a:rPr sz="1400" kern="0" spc="-9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True</a:t>
            </a:r>
            <a:r>
              <a:rPr sz="1400"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ASDS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means</a:t>
            </a:r>
            <a:r>
              <a:rPr sz="1400" kern="0" spc="-9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mission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has</a:t>
            </a:r>
            <a:r>
              <a:rPr sz="1400" kern="0" spc="6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been</a:t>
            </a:r>
            <a:r>
              <a:rPr sz="1400" kern="0" spc="-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successful.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False</a:t>
            </a:r>
            <a:r>
              <a:rPr sz="1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Ocean,</a:t>
            </a:r>
            <a:r>
              <a:rPr sz="1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False</a:t>
            </a:r>
            <a:r>
              <a:rPr sz="1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RTLS,</a:t>
            </a:r>
            <a:r>
              <a:rPr sz="1400" kern="0" spc="-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False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ASDS</a:t>
            </a:r>
            <a:r>
              <a:rPr sz="1400" kern="0" spc="-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means</a:t>
            </a:r>
            <a:r>
              <a:rPr sz="1400" kern="0" spc="-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mission</a:t>
            </a:r>
            <a:r>
              <a:rPr sz="1400"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was</a:t>
            </a:r>
            <a:r>
              <a:rPr sz="1400" kern="0" spc="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</a:t>
            </a:r>
            <a:r>
              <a:rPr sz="1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failure.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1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We</a:t>
            </a:r>
            <a:r>
              <a:rPr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need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to</a:t>
            </a:r>
            <a:r>
              <a:rPr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transform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string 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variables</a:t>
            </a:r>
            <a:r>
              <a:rPr kern="0" spc="-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into</a:t>
            </a:r>
            <a:r>
              <a:rPr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categorical</a:t>
            </a:r>
            <a:r>
              <a:rPr kern="0" spc="-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variables</a:t>
            </a:r>
            <a:r>
              <a:rPr kern="0" spc="-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where</a:t>
            </a:r>
            <a:r>
              <a:rPr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1</a:t>
            </a:r>
            <a:r>
              <a:rPr kern="0" spc="7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means</a:t>
            </a:r>
            <a:r>
              <a:rPr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 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mission</a:t>
            </a:r>
            <a:r>
              <a:rPr kern="0" spc="-9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7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has</a:t>
            </a:r>
            <a:r>
              <a:rPr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been</a:t>
            </a:r>
            <a:r>
              <a:rPr kern="0" spc="-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successful</a:t>
            </a:r>
            <a:r>
              <a:rPr kern="0" spc="-1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and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0</a:t>
            </a:r>
            <a:r>
              <a:rPr kern="0" spc="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means</a:t>
            </a:r>
            <a:r>
              <a:rPr kern="0" spc="-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the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mission</a:t>
            </a:r>
            <a:r>
              <a:rPr kern="0" spc="-9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was</a:t>
            </a:r>
            <a:r>
              <a:rPr kern="0" spc="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</a:t>
            </a:r>
            <a:r>
              <a:rPr kern="0" spc="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failure.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6A9E4310-4A84-AF56-BB18-12709D07FB28}"/>
              </a:ext>
            </a:extLst>
          </p:cNvPr>
          <p:cNvSpPr txBox="1"/>
          <p:nvPr/>
        </p:nvSpPr>
        <p:spPr>
          <a:xfrm>
            <a:off x="441007" y="3361753"/>
            <a:ext cx="272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1.</a:t>
            </a:r>
            <a:r>
              <a:rPr sz="1200" b="1" kern="0" spc="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Calculate</a:t>
            </a:r>
            <a:r>
              <a:rPr sz="1200" b="1" kern="0" spc="-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launches</a:t>
            </a:r>
            <a:r>
              <a:rPr sz="1200" b="1" kern="0" spc="-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number</a:t>
            </a:r>
            <a:r>
              <a:rPr sz="1200" b="1" kern="0" spc="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for</a:t>
            </a:r>
            <a:r>
              <a:rPr sz="1200" b="1" kern="0" spc="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each</a:t>
            </a:r>
            <a:r>
              <a:rPr sz="1200" b="1" kern="0" spc="1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20" dirty="0">
                <a:solidFill>
                  <a:sysClr val="windowText" lastClr="000000"/>
                </a:solidFill>
                <a:cs typeface="Calibri"/>
              </a:rPr>
              <a:t>site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  <p:pic>
        <p:nvPicPr>
          <p:cNvPr id="23" name="object 6">
            <a:extLst>
              <a:ext uri="{FF2B5EF4-FFF2-40B4-BE49-F238E27FC236}">
                <a16:creationId xmlns:a16="http://schemas.microsoft.com/office/drawing/2014/main" id="{F4A811E3-2710-E01D-7D82-CDBCC922EE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24" name="object 7">
            <a:extLst>
              <a:ext uri="{FF2B5EF4-FFF2-40B4-BE49-F238E27FC236}">
                <a16:creationId xmlns:a16="http://schemas.microsoft.com/office/drawing/2014/main" id="{AFD56422-EFF1-8808-E40E-FABAB6681686}"/>
              </a:ext>
            </a:extLst>
          </p:cNvPr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2.</a:t>
            </a:r>
            <a:r>
              <a:rPr sz="1200" b="1" kern="0" spc="3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Calculate</a:t>
            </a:r>
            <a:r>
              <a:rPr sz="1200" b="1" kern="0" spc="-3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the</a:t>
            </a:r>
            <a:r>
              <a:rPr sz="1200" b="1" kern="0" spc="-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number</a:t>
            </a:r>
            <a:r>
              <a:rPr sz="1200" b="1" kern="0" spc="-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and</a:t>
            </a:r>
            <a:r>
              <a:rPr sz="1200" b="1" kern="0" spc="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cs typeface="Calibri"/>
              </a:rPr>
              <a:t>occurence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of</a:t>
            </a:r>
            <a:r>
              <a:rPr sz="1200" b="1" kern="0" spc="-4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each </a:t>
            </a:r>
            <a:r>
              <a:rPr sz="1200" b="1" kern="0" spc="-10" dirty="0">
                <a:solidFill>
                  <a:sysClr val="windowText" lastClr="000000"/>
                </a:solidFill>
                <a:cs typeface="Calibri"/>
              </a:rPr>
              <a:t>orbit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  <p:grpSp>
        <p:nvGrpSpPr>
          <p:cNvPr id="25" name="object 8">
            <a:extLst>
              <a:ext uri="{FF2B5EF4-FFF2-40B4-BE49-F238E27FC236}">
                <a16:creationId xmlns:a16="http://schemas.microsoft.com/office/drawing/2014/main" id="{5B7DD489-E3F7-B83D-6187-E3A234BA3BAE}"/>
              </a:ext>
            </a:extLst>
          </p:cNvPr>
          <p:cNvGrpSpPr/>
          <p:nvPr/>
        </p:nvGrpSpPr>
        <p:grpSpPr>
          <a:xfrm>
            <a:off x="1562100" y="3914775"/>
            <a:ext cx="9525000" cy="2657475"/>
            <a:chOff x="1562100" y="3914775"/>
            <a:chExt cx="9525000" cy="2657475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29616F96-89E9-A17F-D85A-82F2C0BAE2D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C5B19F3A-E9E6-469E-E4C1-BE79B1EFF5F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6200" y="4076700"/>
              <a:ext cx="2743200" cy="1524000"/>
            </a:xfrm>
            <a:prstGeom prst="rect">
              <a:avLst/>
            </a:prstGeom>
          </p:spPr>
        </p:pic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619461C2-BF63-FC10-40F3-174B12F1913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900" y="3914775"/>
              <a:ext cx="2743200" cy="1066800"/>
            </a:xfrm>
            <a:prstGeom prst="rect">
              <a:avLst/>
            </a:prstGeom>
          </p:spPr>
        </p:pic>
        <p:pic>
          <p:nvPicPr>
            <p:cNvPr id="29" name="object 12">
              <a:extLst>
                <a:ext uri="{FF2B5EF4-FFF2-40B4-BE49-F238E27FC236}">
                  <a16:creationId xmlns:a16="http://schemas.microsoft.com/office/drawing/2014/main" id="{C349A534-8CBB-B3C8-777A-50364726AB4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3900" y="5648325"/>
              <a:ext cx="2743200" cy="171450"/>
            </a:xfrm>
            <a:prstGeom prst="rect">
              <a:avLst/>
            </a:prstGeom>
          </p:spPr>
        </p:pic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6DEE5DAA-64C7-2342-4ECC-A348101463BE}"/>
                </a:ext>
              </a:extLst>
            </p:cNvPr>
            <p:cNvSpPr/>
            <p:nvPr/>
          </p:nvSpPr>
          <p:spPr>
            <a:xfrm>
              <a:off x="1568450" y="4229099"/>
              <a:ext cx="8105775" cy="1524000"/>
            </a:xfrm>
            <a:custGeom>
              <a:avLst/>
              <a:gdLst/>
              <a:ahLst/>
              <a:cxnLst/>
              <a:rect l="l" t="t" r="r" b="b"/>
              <a:pathLst>
                <a:path w="8105775" h="1524000">
                  <a:moveTo>
                    <a:pt x="85725" y="365125"/>
                  </a:moveTo>
                  <a:lnTo>
                    <a:pt x="57124" y="366191"/>
                  </a:lnTo>
                  <a:lnTo>
                    <a:pt x="50800" y="194691"/>
                  </a:lnTo>
                  <a:lnTo>
                    <a:pt x="22225" y="195834"/>
                  </a:lnTo>
                  <a:lnTo>
                    <a:pt x="28549" y="367245"/>
                  </a:lnTo>
                  <a:lnTo>
                    <a:pt x="0" y="368300"/>
                  </a:lnTo>
                  <a:lnTo>
                    <a:pt x="45974" y="452374"/>
                  </a:lnTo>
                  <a:lnTo>
                    <a:pt x="78193" y="381635"/>
                  </a:lnTo>
                  <a:lnTo>
                    <a:pt x="85725" y="365125"/>
                  </a:lnTo>
                  <a:close/>
                </a:path>
                <a:path w="8105775" h="1524000">
                  <a:moveTo>
                    <a:pt x="2170049" y="42926"/>
                  </a:moveTo>
                  <a:lnTo>
                    <a:pt x="2141385" y="28575"/>
                  </a:lnTo>
                  <a:lnTo>
                    <a:pt x="2084324" y="0"/>
                  </a:lnTo>
                  <a:lnTo>
                    <a:pt x="2084324" y="28575"/>
                  </a:lnTo>
                  <a:lnTo>
                    <a:pt x="1779651" y="28575"/>
                  </a:lnTo>
                  <a:lnTo>
                    <a:pt x="1779651" y="1495437"/>
                  </a:lnTo>
                  <a:lnTo>
                    <a:pt x="1417701" y="1495437"/>
                  </a:lnTo>
                  <a:lnTo>
                    <a:pt x="1417701" y="1524000"/>
                  </a:lnTo>
                  <a:lnTo>
                    <a:pt x="1808226" y="1524000"/>
                  </a:lnTo>
                  <a:lnTo>
                    <a:pt x="1808226" y="1509712"/>
                  </a:lnTo>
                  <a:lnTo>
                    <a:pt x="1808226" y="1495437"/>
                  </a:lnTo>
                  <a:lnTo>
                    <a:pt x="1808226" y="57150"/>
                  </a:lnTo>
                  <a:lnTo>
                    <a:pt x="2084324" y="57150"/>
                  </a:lnTo>
                  <a:lnTo>
                    <a:pt x="2084324" y="85725"/>
                  </a:lnTo>
                  <a:lnTo>
                    <a:pt x="2141550" y="57150"/>
                  </a:lnTo>
                  <a:lnTo>
                    <a:pt x="2170049" y="42926"/>
                  </a:lnTo>
                  <a:close/>
                </a:path>
                <a:path w="8105775" h="1524000">
                  <a:moveTo>
                    <a:pt x="6665849" y="42926"/>
                  </a:moveTo>
                  <a:lnTo>
                    <a:pt x="6637185" y="28575"/>
                  </a:lnTo>
                  <a:lnTo>
                    <a:pt x="6580124" y="0"/>
                  </a:lnTo>
                  <a:lnTo>
                    <a:pt x="6580124" y="28575"/>
                  </a:lnTo>
                  <a:lnTo>
                    <a:pt x="5875274" y="28575"/>
                  </a:lnTo>
                  <a:lnTo>
                    <a:pt x="5875274" y="571500"/>
                  </a:lnTo>
                  <a:lnTo>
                    <a:pt x="5113274" y="571500"/>
                  </a:lnTo>
                  <a:lnTo>
                    <a:pt x="5113274" y="600075"/>
                  </a:lnTo>
                  <a:lnTo>
                    <a:pt x="5903849" y="600075"/>
                  </a:lnTo>
                  <a:lnTo>
                    <a:pt x="5903849" y="585851"/>
                  </a:lnTo>
                  <a:lnTo>
                    <a:pt x="5903849" y="571500"/>
                  </a:lnTo>
                  <a:lnTo>
                    <a:pt x="5903849" y="57150"/>
                  </a:lnTo>
                  <a:lnTo>
                    <a:pt x="6580124" y="57150"/>
                  </a:lnTo>
                  <a:lnTo>
                    <a:pt x="6580124" y="85725"/>
                  </a:lnTo>
                  <a:lnTo>
                    <a:pt x="6637350" y="57150"/>
                  </a:lnTo>
                  <a:lnTo>
                    <a:pt x="6665849" y="42926"/>
                  </a:lnTo>
                  <a:close/>
                </a:path>
                <a:path w="8105775" h="1524000">
                  <a:moveTo>
                    <a:pt x="8105775" y="974725"/>
                  </a:moveTo>
                  <a:lnTo>
                    <a:pt x="8077174" y="975791"/>
                  </a:lnTo>
                  <a:lnTo>
                    <a:pt x="8070850" y="804291"/>
                  </a:lnTo>
                  <a:lnTo>
                    <a:pt x="8042275" y="805434"/>
                  </a:lnTo>
                  <a:lnTo>
                    <a:pt x="8048599" y="976845"/>
                  </a:lnTo>
                  <a:lnTo>
                    <a:pt x="8020050" y="977900"/>
                  </a:lnTo>
                  <a:lnTo>
                    <a:pt x="8066024" y="1061974"/>
                  </a:lnTo>
                  <a:lnTo>
                    <a:pt x="8098244" y="991247"/>
                  </a:lnTo>
                  <a:lnTo>
                    <a:pt x="8105775" y="9747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object 14">
            <a:extLst>
              <a:ext uri="{FF2B5EF4-FFF2-40B4-BE49-F238E27FC236}">
                <a16:creationId xmlns:a16="http://schemas.microsoft.com/office/drawing/2014/main" id="{0E6102C5-6DCC-10F7-1A3C-899B676C86D8}"/>
              </a:ext>
            </a:extLst>
          </p:cNvPr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3.</a:t>
            </a:r>
            <a:r>
              <a:rPr sz="1200" b="1" kern="0" spc="4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Calculate</a:t>
            </a:r>
            <a:r>
              <a:rPr sz="1200" b="1" kern="0" spc="-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number</a:t>
            </a:r>
            <a:r>
              <a:rPr sz="1200" b="1" kern="0" spc="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and</a:t>
            </a:r>
            <a:r>
              <a:rPr sz="1200" b="1" kern="0" spc="4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occurrence</a:t>
            </a:r>
            <a:r>
              <a:rPr sz="1200" b="1" kern="0" spc="-2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25" dirty="0">
                <a:solidFill>
                  <a:sysClr val="windowText" lastClr="000000"/>
                </a:solidFill>
                <a:cs typeface="Calibri"/>
              </a:rPr>
              <a:t>of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mission</a:t>
            </a:r>
            <a:r>
              <a:rPr sz="1200" b="1" kern="0" spc="9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outcome</a:t>
            </a:r>
            <a:r>
              <a:rPr sz="1200" b="1" kern="0" spc="-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per orbit</a:t>
            </a:r>
            <a:r>
              <a:rPr sz="1200" b="1" kern="0" spc="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20" dirty="0">
                <a:solidFill>
                  <a:sysClr val="windowText" lastClr="000000"/>
                </a:solidFill>
                <a:cs typeface="Calibri"/>
              </a:rPr>
              <a:t>type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51508CA1-60F7-817A-297A-86A7F21CCF92}"/>
              </a:ext>
            </a:extLst>
          </p:cNvPr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4.</a:t>
            </a:r>
            <a:r>
              <a:rPr sz="1200" b="1" kern="0" spc="5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Create</a:t>
            </a:r>
            <a:r>
              <a:rPr sz="1200" b="1" kern="0" spc="-1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landing</a:t>
            </a:r>
            <a:r>
              <a:rPr sz="1200" b="1" kern="0" spc="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outcome</a:t>
            </a:r>
            <a:r>
              <a:rPr sz="1200" b="1" kern="0" spc="-4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label</a:t>
            </a:r>
            <a:r>
              <a:rPr sz="1200" b="1" kern="0" spc="-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20" dirty="0">
                <a:solidFill>
                  <a:sysClr val="windowText" lastClr="000000"/>
                </a:solidFill>
                <a:cs typeface="Calibri"/>
              </a:rPr>
              <a:t>from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Outcome</a:t>
            </a:r>
            <a:r>
              <a:rPr sz="1200" b="1" kern="0" spc="5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cs typeface="Calibri"/>
              </a:rPr>
              <a:t>column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4256CAE4-7EB0-1AE5-74AF-4FDED23036F4}"/>
              </a:ext>
            </a:extLst>
          </p:cNvPr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5.</a:t>
            </a:r>
            <a:r>
              <a:rPr sz="1200" b="1" kern="0" spc="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Export</a:t>
            </a:r>
            <a:r>
              <a:rPr sz="1200" b="1" kern="0" spc="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cs typeface="Calibri"/>
              </a:rPr>
              <a:t>to</a:t>
            </a:r>
            <a:r>
              <a:rPr sz="1200" b="1" kern="0" spc="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sz="1200" b="1" kern="0" spc="-20" dirty="0">
                <a:solidFill>
                  <a:sysClr val="windowText" lastClr="000000"/>
                </a:solidFill>
                <a:cs typeface="Calibri"/>
              </a:rPr>
              <a:t>file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1AAD09B7-9A25-545D-F4EC-393043B2198F}"/>
              </a:ext>
            </a:extLst>
          </p:cNvPr>
          <p:cNvSpPr txBox="1">
            <a:spLocks/>
          </p:cNvSpPr>
          <p:nvPr/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0">
              <a:defRPr sz="2000" b="0" i="0">
                <a:solidFill>
                  <a:srgbClr val="292929"/>
                </a:solidFill>
                <a:latin typeface="Microsoft Sans Serif"/>
                <a:ea typeface="+mn-ea"/>
                <a:cs typeface="Microsoft Sans Serif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41300" marR="0" lvl="0" indent="-22860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lang="en-IN" sz="2000" b="0" i="0" u="none" strike="noStrike" kern="0" cap="none" spc="-5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Scatter</a:t>
            </a:r>
            <a:r>
              <a:rPr kumimoji="0" lang="en-IN" sz="2000" b="0" i="0" u="none" strike="noStrike" kern="0" cap="none" spc="-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200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Graphs</a:t>
            </a: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5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Flight</a:t>
            </a:r>
            <a:r>
              <a:rPr kumimoji="0" lang="en-IN" sz="1550" b="0" i="0" u="none" strike="noStrike" kern="0" cap="none" spc="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Number</a:t>
            </a:r>
            <a:r>
              <a:rPr kumimoji="0" lang="en-IN" sz="1550" b="0" i="0" u="none" strike="noStrike" kern="0" cap="none" spc="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-5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lang="en-IN" sz="1550" b="0" i="0" u="none" strike="noStrike" kern="0" cap="none" spc="6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Mass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Flight </a:t>
            </a:r>
            <a:r>
              <a:rPr kumimoji="0" lang="en-IN" sz="155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Number</a:t>
            </a:r>
            <a:r>
              <a:rPr kumimoji="0" lang="en-IN" sz="1550" b="0" i="0" u="none" strike="noStrike" kern="0" cap="none" spc="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-5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</a:t>
            </a:r>
            <a:r>
              <a:rPr kumimoji="0" lang="en-IN" sz="1550" b="0" i="0" u="none" strike="noStrike" kern="0" cap="none" spc="9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Site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-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lang="en-IN" sz="1550" b="0" i="0" u="none" strike="noStrike" kern="0" cap="none" spc="-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-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Launch</a:t>
            </a: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Site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</a:t>
            </a:r>
            <a:r>
              <a:rPr kumimoji="0" lang="en-IN" sz="1550" b="0" i="0" u="none" strike="noStrike" kern="0" cap="none" spc="8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Flight</a:t>
            </a:r>
            <a:r>
              <a:rPr kumimoji="0" lang="en-IN" sz="1550" b="0" i="0" u="none" strike="noStrike" kern="0" cap="none" spc="16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Number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-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lang="en-IN" sz="1550" b="0" i="0" u="none" strike="noStrike" kern="0" cap="none" spc="3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1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</a:t>
            </a:r>
            <a:r>
              <a:rPr kumimoji="0" lang="en-IN" sz="1550" b="0" i="0" u="none" strike="noStrike" kern="0" cap="none" spc="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Type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IN" sz="1550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Orbit</a:t>
            </a:r>
            <a:r>
              <a:rPr kumimoji="0" lang="en-IN" sz="1550" b="0" i="0" u="none" strike="noStrike" kern="0" cap="none" spc="3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vs.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5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Payload</a:t>
            </a:r>
            <a:r>
              <a:rPr kumimoji="0" lang="en-IN" sz="1550" b="0" i="0" u="none" strike="noStrike" kern="0" cap="none" spc="10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lang="en-IN" sz="1550" b="0" i="0" u="none" strike="noStrike" kern="0" cap="none" spc="-2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Mass</a:t>
            </a: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550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  <a:p>
            <a:pPr marL="13970" marR="0" lvl="0" indent="0" defTabSz="914400" eaLnBrk="1" fontAlgn="auto" latinLnBrk="0" hangingPunct="1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1" u="none" strike="noStrike" kern="0" cap="none" spc="-9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Scatter</a:t>
            </a:r>
            <a:r>
              <a:rPr kumimoji="0" lang="en-IN" sz="1500" b="0" i="1" u="none" strike="noStrike" kern="0" cap="none" spc="2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 </a:t>
            </a:r>
            <a:r>
              <a:rPr kumimoji="0" lang="en-IN" sz="1500" b="0" i="1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</a:t>
            </a:r>
            <a:r>
              <a:rPr kumimoji="0" lang="en-IN" sz="1500" b="0" i="1" u="none" strike="noStrike" kern="0" cap="none" spc="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relationship</a:t>
            </a:r>
            <a:r>
              <a:rPr kumimoji="0" lang="en-IN" sz="1500" b="0" i="1" u="none" strike="noStrike" kern="0" cap="none" spc="-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</a:t>
            </a:r>
            <a:endParaRPr kumimoji="0" lang="en-IN" sz="1500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70" marR="0" lvl="0" indent="0" defTabSz="914400" eaLnBrk="1" fontAlgn="auto" latinLnBrk="0" hangingPunct="1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1" u="none" strike="noStrike" kern="0" cap="none" spc="-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variables.</a:t>
            </a:r>
            <a:r>
              <a:rPr kumimoji="0" lang="en-IN" sz="1500" b="0" i="1" u="none" strike="noStrike" kern="0" cap="none" spc="-10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9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lang="en-IN" sz="1500" b="0" i="1" u="none" strike="noStrike" kern="0" cap="none" spc="-1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relationship</a:t>
            </a:r>
            <a:r>
              <a:rPr kumimoji="0" lang="en-IN" sz="1500" b="0" i="1" u="none" strike="noStrike" kern="0" cap="none" spc="-6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5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lang="en-IN" sz="1500" b="0" i="1" u="none" strike="noStrike" kern="0" cap="none" spc="-1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called</a:t>
            </a:r>
            <a:r>
              <a:rPr kumimoji="0" lang="en-IN" sz="1500" b="0" i="1" u="none" strike="noStrike" kern="0" cap="none" spc="-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lang="en-IN" sz="1500" b="0" i="1" u="none" strike="noStrike" kern="0" cap="none" spc="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IN" sz="1500" b="0" i="1" u="none" strike="noStrike" kern="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correlation.</a:t>
            </a:r>
            <a:endParaRPr kumimoji="0" lang="en-IN" sz="1500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2366EE5-3488-6507-6779-6E439FC714C0}"/>
              </a:ext>
            </a:extLst>
          </p:cNvPr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0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spcBef>
                <a:spcPts val="80"/>
              </a:spcBef>
              <a:buFont typeface="Arial"/>
              <a:buChar char="•"/>
              <a:tabLst>
                <a:tab pos="812800" algn="l"/>
              </a:tabLst>
            </a:pPr>
            <a:r>
              <a:rPr sz="155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  <a:spcBef>
                <a:spcPts val="1645"/>
              </a:spcBef>
            </a:pPr>
            <a:r>
              <a:rPr sz="1500" i="1" kern="0" spc="-100" dirty="0">
                <a:solidFill>
                  <a:sysClr val="windowText" lastClr="000000"/>
                </a:solidFill>
                <a:latin typeface="Arial"/>
                <a:cs typeface="Arial"/>
              </a:rPr>
              <a:t>Bar</a:t>
            </a:r>
            <a:r>
              <a:rPr sz="1500" i="1" kern="0" spc="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graphs</a:t>
            </a:r>
            <a:r>
              <a:rPr sz="1500" i="1" kern="0" spc="-1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10" dirty="0">
                <a:solidFill>
                  <a:sysClr val="windowText" lastClr="000000"/>
                </a:solidFill>
                <a:latin typeface="Arial"/>
                <a:cs typeface="Arial"/>
              </a:rPr>
              <a:t>show</a:t>
            </a:r>
            <a:r>
              <a:rPr sz="1500" i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5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relationship</a:t>
            </a:r>
            <a:r>
              <a:rPr sz="1500" i="1" kern="0" spc="-1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between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numeric</a:t>
            </a:r>
            <a:r>
              <a:rPr sz="1500" i="1" kern="0" spc="-1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05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500" i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categoric</a:t>
            </a:r>
            <a:r>
              <a:rPr sz="1500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variables.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3844FC1D-D85A-6D48-33A1-63F26769CD15}"/>
              </a:ext>
            </a:extLst>
          </p:cNvPr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5650" lvl="1" indent="-285750">
              <a:spcBef>
                <a:spcPts val="80"/>
              </a:spcBef>
              <a:buFont typeface="Arial"/>
              <a:buChar char="•"/>
              <a:tabLst>
                <a:tab pos="755650" algn="l"/>
              </a:tabLst>
            </a:pPr>
            <a:r>
              <a:rPr sz="155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Line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graphs</a:t>
            </a:r>
            <a:r>
              <a:rPr sz="1500" i="1" kern="0" spc="-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10" dirty="0">
                <a:solidFill>
                  <a:sysClr val="windowText" lastClr="000000"/>
                </a:solidFill>
                <a:latin typeface="Arial"/>
                <a:cs typeface="Arial"/>
              </a:rPr>
              <a:t>show</a:t>
            </a:r>
            <a:r>
              <a:rPr sz="1500" i="1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65" dirty="0">
                <a:solidFill>
                  <a:sysClr val="windowText" lastClr="000000"/>
                </a:solidFill>
                <a:latin typeface="Arial"/>
                <a:cs typeface="Arial"/>
              </a:rPr>
              <a:t>data</a:t>
            </a:r>
            <a:r>
              <a:rPr sz="1500" i="1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variables</a:t>
            </a:r>
            <a:r>
              <a:rPr sz="1500" i="1" kern="0" spc="-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1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500" i="1" kern="0" spc="-8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their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trends. </a:t>
            </a: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Line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graphs</a:t>
            </a:r>
            <a:r>
              <a:rPr sz="1500" i="1" kern="0" spc="-1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45" dirty="0">
                <a:solidFill>
                  <a:sysClr val="windowText" lastClr="000000"/>
                </a:solidFill>
                <a:latin typeface="Arial"/>
                <a:cs typeface="Arial"/>
              </a:rPr>
              <a:t>can</a:t>
            </a:r>
            <a:r>
              <a:rPr sz="1500" i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help</a:t>
            </a:r>
            <a:r>
              <a:rPr sz="1500" i="1" kern="0" spc="-8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500" i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14" dirty="0">
                <a:solidFill>
                  <a:sysClr val="windowText" lastClr="000000"/>
                </a:solidFill>
                <a:latin typeface="Arial"/>
                <a:cs typeface="Arial"/>
              </a:rPr>
              <a:t>show</a:t>
            </a:r>
            <a:r>
              <a:rPr sz="1500" i="1" kern="0" spc="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global</a:t>
            </a:r>
            <a:r>
              <a:rPr sz="1500" i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behavior </a:t>
            </a:r>
            <a:r>
              <a:rPr sz="1500" i="1" kern="0" spc="-11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500" i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35" dirty="0">
                <a:solidFill>
                  <a:sysClr val="windowText" lastClr="000000"/>
                </a:solidFill>
                <a:latin typeface="Arial"/>
                <a:cs typeface="Arial"/>
              </a:rPr>
              <a:t>make</a:t>
            </a:r>
            <a:r>
              <a:rPr sz="1500" i="1" kern="0" spc="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prediction</a:t>
            </a:r>
            <a:r>
              <a:rPr sz="1500" i="1" kern="0" spc="-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1500" i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110" dirty="0">
                <a:solidFill>
                  <a:sysClr val="windowText" lastClr="000000"/>
                </a:solidFill>
                <a:latin typeface="Arial"/>
                <a:cs typeface="Arial"/>
              </a:rPr>
              <a:t>unseen</a:t>
            </a:r>
            <a:r>
              <a:rPr sz="1500" i="1" kern="0" spc="-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data.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73EBBB65-30D2-A823-2EE1-5F988F38A9BD}"/>
              </a:ext>
            </a:extLst>
          </p:cNvPr>
          <p:cNvGrpSpPr/>
          <p:nvPr/>
        </p:nvGrpSpPr>
        <p:grpSpPr>
          <a:xfrm>
            <a:off x="3857625" y="1714500"/>
            <a:ext cx="7686675" cy="3781425"/>
            <a:chOff x="3857625" y="1714500"/>
            <a:chExt cx="7686675" cy="3781425"/>
          </a:xfrm>
        </p:grpSpPr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4A82F25D-8CBE-D804-360D-7A5ABB43BE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625" y="3181350"/>
              <a:ext cx="1457325" cy="1438275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FC990687-4237-725D-1C41-5E38EDD0A55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6975" y="1714500"/>
              <a:ext cx="1457325" cy="1466850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80341733-3072-1DBC-E2EE-B4CDE129E82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6975" y="4029075"/>
              <a:ext cx="1457325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9F1DB5B-B54D-8DD8-6175-CCF9D0A3F7C0}"/>
              </a:ext>
            </a:extLst>
          </p:cNvPr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kern="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gather</a:t>
            </a:r>
            <a:r>
              <a:rPr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lauunch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kern="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less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spcBef>
                <a:spcPts val="155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kern="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months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1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kern="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kern="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kern="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CBB915-77EC-D831-0CE3-4759A1068452}"/>
              </a:ext>
            </a:extLst>
          </p:cNvPr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centered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8500" lvl="1" indent="-228600">
              <a:spcBef>
                <a:spcPts val="1295"/>
              </a:spcBef>
              <a:buFont typeface="Arial"/>
              <a:buChar char="•"/>
              <a:tabLst>
                <a:tab pos="698500" algn="l"/>
              </a:tabLst>
            </a:pP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kern="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kern="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kern="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kern="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kern="0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kern="0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kern="0" spc="-25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kern="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kern="0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kern="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kern="0" spc="-65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kern="0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kern="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kern="0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Font typeface="Arial"/>
              <a:buChar char="•"/>
              <a:tabLst>
                <a:tab pos="698500" algn="l"/>
              </a:tabLst>
            </a:pP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kern="0" spc="-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kern="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kern="0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kern="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kern="0" spc="-10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Font typeface="Arial"/>
              <a:buChar char="•"/>
              <a:tabLst>
                <a:tab pos="698500" algn="l"/>
              </a:tabLst>
            </a:pP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kern="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kern="0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kern="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kern="0" spc="-8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kern="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kern="0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kern="0" spc="-35" dirty="0">
                <a:solidFill>
                  <a:srgbClr val="292929"/>
                </a:solidFill>
                <a:cs typeface="Calibri"/>
              </a:rPr>
              <a:t>)</a:t>
            </a:r>
            <a:endParaRPr sz="1400" kern="0">
              <a:solidFill>
                <a:sysClr val="windowText" lastClr="000000"/>
              </a:solidFill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kern="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kern="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kern="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kern="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kern="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kern="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CF803-10F5-6AB1-8EA2-7BD966BA1A48}"/>
              </a:ext>
            </a:extLst>
          </p:cNvPr>
          <p:cNvSpPr txBox="1"/>
          <p:nvPr/>
        </p:nvSpPr>
        <p:spPr>
          <a:xfrm>
            <a:off x="770011" y="1563329"/>
            <a:ext cx="10515600" cy="3349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lang="en-US"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dropdown,</a:t>
            </a:r>
            <a:r>
              <a:rPr lang="en-US"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</a:t>
            </a:r>
            <a:r>
              <a:rPr lang="en-US"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lang="en-US"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rangeslider</a:t>
            </a:r>
            <a:r>
              <a:rPr lang="en-US"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lang="en-US"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lang="en-US"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components</a:t>
            </a:r>
            <a:endParaRPr lang="en-US" sz="200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allows</a:t>
            </a:r>
            <a:r>
              <a:rPr lang="en-US" sz="1800" spc="-3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a</a:t>
            </a:r>
            <a:r>
              <a:rPr lang="en-US" sz="1800" spc="20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user</a:t>
            </a:r>
            <a:r>
              <a:rPr lang="en-US" sz="1800" spc="-2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to</a:t>
            </a:r>
            <a:r>
              <a:rPr lang="en-US" sz="1800" spc="-20" dirty="0"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latin typeface="Microsoft Sans Serif"/>
                <a:cs typeface="Microsoft Sans Serif"/>
              </a:rPr>
              <a:t>choose</a:t>
            </a:r>
            <a:r>
              <a:rPr lang="en-US" sz="1800" spc="-5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the </a:t>
            </a:r>
            <a:r>
              <a:rPr lang="en-US" sz="1800" spc="-50" dirty="0">
                <a:latin typeface="Microsoft Sans Serif"/>
                <a:cs typeface="Microsoft Sans Serif"/>
              </a:rPr>
              <a:t>launch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site</a:t>
            </a:r>
            <a:r>
              <a:rPr lang="en-US" sz="1800" spc="-6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or</a:t>
            </a:r>
            <a:r>
              <a:rPr lang="en-US" sz="1800" spc="5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all</a:t>
            </a:r>
            <a:r>
              <a:rPr lang="en-US" sz="1800" spc="15" dirty="0"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latin typeface="Microsoft Sans Serif"/>
                <a:cs typeface="Microsoft Sans Serif"/>
              </a:rPr>
              <a:t>launch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sites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lang="en-US" sz="1900" i="1" spc="-80" dirty="0">
                <a:latin typeface="Arial"/>
                <a:cs typeface="Arial"/>
              </a:rPr>
              <a:t>(dash_core_components.Dropdown)</a:t>
            </a:r>
            <a:r>
              <a:rPr lang="en-US" sz="1800" spc="-80" dirty="0">
                <a:latin typeface="Microsoft Sans Serif"/>
                <a:cs typeface="Microsoft Sans Serif"/>
              </a:rPr>
              <a:t>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1800" spc="-80" dirty="0">
                <a:latin typeface="Microsoft Sans Serif"/>
                <a:cs typeface="Microsoft Sans Serif"/>
              </a:rPr>
              <a:t>Pie</a:t>
            </a:r>
            <a:r>
              <a:rPr lang="en-US" sz="1800" spc="-4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chart</a:t>
            </a:r>
            <a:r>
              <a:rPr lang="en-US" sz="1800" spc="5" dirty="0"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latin typeface="Microsoft Sans Serif"/>
                <a:cs typeface="Microsoft Sans Serif"/>
              </a:rPr>
              <a:t>shows</a:t>
            </a:r>
            <a:r>
              <a:rPr lang="en-US" sz="1800" spc="-1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the</a:t>
            </a:r>
            <a:r>
              <a:rPr lang="en-US" sz="1800" spc="-4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total</a:t>
            </a:r>
            <a:r>
              <a:rPr lang="en-US" sz="1800" spc="45" dirty="0">
                <a:latin typeface="Microsoft Sans Serif"/>
                <a:cs typeface="Microsoft Sans Serif"/>
              </a:rPr>
              <a:t> </a:t>
            </a:r>
            <a:r>
              <a:rPr lang="en-US" sz="1800" spc="-95" dirty="0">
                <a:latin typeface="Microsoft Sans Serif"/>
                <a:cs typeface="Microsoft Sans Serif"/>
              </a:rPr>
              <a:t>success</a:t>
            </a:r>
            <a:r>
              <a:rPr lang="en-US" sz="1800" spc="-14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and </a:t>
            </a:r>
            <a:r>
              <a:rPr lang="en-US" sz="1800" dirty="0">
                <a:latin typeface="Microsoft Sans Serif"/>
                <a:cs typeface="Microsoft Sans Serif"/>
              </a:rPr>
              <a:t>the</a:t>
            </a:r>
            <a:r>
              <a:rPr lang="en-US" sz="1800" spc="2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total</a:t>
            </a:r>
            <a:r>
              <a:rPr lang="en-US" sz="1800" spc="45" dirty="0"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latin typeface="Microsoft Sans Serif"/>
                <a:cs typeface="Microsoft Sans Serif"/>
              </a:rPr>
              <a:t>failure</a:t>
            </a:r>
            <a:r>
              <a:rPr lang="en-US" sz="1800" spc="-4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for</a:t>
            </a:r>
            <a:r>
              <a:rPr lang="en-US" sz="1800" spc="1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the</a:t>
            </a:r>
            <a:r>
              <a:rPr lang="en-US" sz="1800" spc="30" dirty="0"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latin typeface="Microsoft Sans Serif"/>
                <a:cs typeface="Microsoft Sans Serif"/>
              </a:rPr>
              <a:t>launch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site</a:t>
            </a:r>
            <a:r>
              <a:rPr lang="en-US" sz="1800" spc="30" dirty="0"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latin typeface="Microsoft Sans Serif"/>
                <a:cs typeface="Microsoft Sans Serif"/>
              </a:rPr>
              <a:t>chosen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with</a:t>
            </a:r>
            <a:r>
              <a:rPr lang="en-US" sz="1800" spc="45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the </a:t>
            </a:r>
            <a:r>
              <a:rPr lang="en-US" sz="1800" dirty="0">
                <a:latin typeface="Microsoft Sans Serif"/>
                <a:cs typeface="Microsoft Sans Serif"/>
              </a:rPr>
              <a:t>dropdown</a:t>
            </a:r>
            <a:r>
              <a:rPr lang="en-US" sz="1800" spc="-30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component</a:t>
            </a:r>
            <a:r>
              <a:rPr lang="en-US" sz="1800" spc="-80" dirty="0">
                <a:latin typeface="Microsoft Sans Serif"/>
                <a:cs typeface="Microsoft Sans Serif"/>
              </a:rPr>
              <a:t> </a:t>
            </a:r>
            <a:r>
              <a:rPr lang="en-US" sz="1900" i="1" spc="-35" dirty="0">
                <a:latin typeface="Arial"/>
                <a:cs typeface="Arial"/>
              </a:rPr>
              <a:t>(plotly.express.pie)</a:t>
            </a:r>
            <a:r>
              <a:rPr lang="en-US" sz="1800" spc="-35" dirty="0">
                <a:latin typeface="Microsoft Sans Serif"/>
                <a:cs typeface="Microsoft Sans Serif"/>
              </a:rPr>
              <a:t>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1800" spc="-55" dirty="0">
                <a:latin typeface="Microsoft Sans Serif"/>
                <a:cs typeface="Microsoft Sans Serif"/>
              </a:rPr>
              <a:t>Rangeslider</a:t>
            </a:r>
            <a:r>
              <a:rPr lang="en-US" sz="1800" spc="-130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allows</a:t>
            </a:r>
            <a:r>
              <a:rPr lang="en-US" sz="1800" spc="-9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a</a:t>
            </a:r>
            <a:r>
              <a:rPr lang="en-US" sz="1800" spc="-25" dirty="0">
                <a:latin typeface="Microsoft Sans Serif"/>
                <a:cs typeface="Microsoft Sans Serif"/>
              </a:rPr>
              <a:t> user</a:t>
            </a:r>
            <a:r>
              <a:rPr lang="en-US" sz="1800" spc="-3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to</a:t>
            </a:r>
            <a:r>
              <a:rPr lang="en-US" sz="1800" spc="-30" dirty="0"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latin typeface="Microsoft Sans Serif"/>
                <a:cs typeface="Microsoft Sans Serif"/>
              </a:rPr>
              <a:t>select</a:t>
            </a:r>
            <a:r>
              <a:rPr lang="en-US" sz="1800" spc="-6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a </a:t>
            </a:r>
            <a:r>
              <a:rPr lang="en-US" sz="1800" spc="-25" dirty="0">
                <a:latin typeface="Microsoft Sans Serif"/>
                <a:cs typeface="Microsoft Sans Serif"/>
              </a:rPr>
              <a:t>payload</a:t>
            </a:r>
            <a:r>
              <a:rPr lang="en-US" sz="1800" spc="-45" dirty="0"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latin typeface="Microsoft Sans Serif"/>
                <a:cs typeface="Microsoft Sans Serif"/>
              </a:rPr>
              <a:t>mass</a:t>
            </a:r>
            <a:r>
              <a:rPr lang="en-US" sz="1800" spc="-7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in</a:t>
            </a:r>
            <a:r>
              <a:rPr lang="en-US" sz="1800" spc="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a</a:t>
            </a:r>
            <a:r>
              <a:rPr lang="en-US" sz="1800" spc="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fixed</a:t>
            </a:r>
            <a:r>
              <a:rPr lang="en-US" sz="1800" spc="-4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range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lang="en-US" sz="1900" i="1" spc="-95" dirty="0">
                <a:latin typeface="Arial"/>
                <a:cs typeface="Arial"/>
              </a:rPr>
              <a:t>(dash_core_components.RangeSlider)</a:t>
            </a:r>
            <a:r>
              <a:rPr lang="en-US" sz="1800" spc="-95" dirty="0">
                <a:latin typeface="Microsoft Sans Serif"/>
                <a:cs typeface="Microsoft Sans Serif"/>
              </a:rPr>
              <a:t>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1800" spc="-45" dirty="0">
                <a:latin typeface="Microsoft Sans Serif"/>
                <a:cs typeface="Microsoft Sans Serif"/>
              </a:rPr>
              <a:t>Scatter</a:t>
            </a:r>
            <a:r>
              <a:rPr lang="en-US" sz="1800" spc="-75" dirty="0"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latin typeface="Microsoft Sans Serif"/>
                <a:cs typeface="Microsoft Sans Serif"/>
              </a:rPr>
              <a:t>chart</a:t>
            </a:r>
            <a:r>
              <a:rPr lang="en-US" sz="1800" spc="-70" dirty="0"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latin typeface="Microsoft Sans Serif"/>
                <a:cs typeface="Microsoft Sans Serif"/>
              </a:rPr>
              <a:t>shows</a:t>
            </a:r>
            <a:r>
              <a:rPr lang="en-US" sz="1800" spc="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the</a:t>
            </a:r>
            <a:r>
              <a:rPr lang="en-US" sz="1800" spc="15" dirty="0"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latin typeface="Microsoft Sans Serif"/>
                <a:cs typeface="Microsoft Sans Serif"/>
              </a:rPr>
              <a:t>relationship</a:t>
            </a:r>
            <a:r>
              <a:rPr lang="en-US" sz="1800" spc="-95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between</a:t>
            </a:r>
            <a:r>
              <a:rPr lang="en-US" sz="1800" spc="-4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two</a:t>
            </a:r>
            <a:r>
              <a:rPr lang="en-US" sz="1800" spc="-5" dirty="0"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latin typeface="Microsoft Sans Serif"/>
                <a:cs typeface="Microsoft Sans Serif"/>
              </a:rPr>
              <a:t>variables,</a:t>
            </a:r>
            <a:r>
              <a:rPr lang="en-US" sz="1800" spc="-2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in</a:t>
            </a:r>
            <a:r>
              <a:rPr lang="en-US" sz="1800" spc="-4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particular</a:t>
            </a:r>
            <a:r>
              <a:rPr lang="en-US" sz="1800" spc="-75" dirty="0"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latin typeface="Microsoft Sans Serif"/>
                <a:cs typeface="Microsoft Sans Serif"/>
              </a:rPr>
              <a:t>Success</a:t>
            </a:r>
            <a:r>
              <a:rPr lang="en-US" sz="1800" spc="-70" dirty="0"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latin typeface="Microsoft Sans Serif"/>
                <a:cs typeface="Microsoft Sans Serif"/>
              </a:rPr>
              <a:t>vs </a:t>
            </a:r>
            <a:r>
              <a:rPr lang="en-US" sz="1800" spc="-65" dirty="0">
                <a:latin typeface="Microsoft Sans Serif"/>
                <a:cs typeface="Microsoft Sans Serif"/>
              </a:rPr>
              <a:t>Payload</a:t>
            </a:r>
            <a:r>
              <a:rPr lang="en-US" sz="1800" spc="20" dirty="0"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latin typeface="Microsoft Sans Serif"/>
                <a:cs typeface="Microsoft Sans Serif"/>
              </a:rPr>
              <a:t>Mass</a:t>
            </a:r>
            <a:r>
              <a:rPr lang="en-US" sz="1800" spc="-40" dirty="0">
                <a:latin typeface="Microsoft Sans Serif"/>
                <a:cs typeface="Microsoft Sans Serif"/>
              </a:rPr>
              <a:t> </a:t>
            </a:r>
            <a:r>
              <a:rPr lang="en-US" sz="1900" i="1" spc="-45" dirty="0">
                <a:latin typeface="Arial"/>
                <a:cs typeface="Arial"/>
              </a:rPr>
              <a:t>(plotly.express.scatter)</a:t>
            </a:r>
            <a:r>
              <a:rPr lang="en-US" sz="1800" spc="-45" dirty="0">
                <a:latin typeface="Microsoft Sans Serif"/>
                <a:cs typeface="Microsoft Sans Serif"/>
              </a:rPr>
              <a:t>.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B220173-6FCF-BBE0-E45D-13589E6BBCF7}"/>
              </a:ext>
            </a:extLst>
          </p:cNvPr>
          <p:cNvSpPr txBox="1"/>
          <p:nvPr/>
        </p:nvSpPr>
        <p:spPr>
          <a:xfrm>
            <a:off x="849312" y="1616518"/>
            <a:ext cx="10436299" cy="420884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27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kern="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indent="-228600"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4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kern="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GridSearchModel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indent="-228600"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41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kern="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indent="-228600"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endParaRPr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kern="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kern="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kern="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99135" lvl="1" indent="-229235"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kern="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kern="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kern="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kern="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kern="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D222171-7308-914B-F147-BAC38ED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33831"/>
            <a:ext cx="10515600" cy="28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9D2CA3-9E71-4788-80D7-014A0B67BF37}"/>
              </a:ext>
            </a:extLst>
          </p:cNvPr>
          <p:cNvSpPr txBox="1"/>
          <p:nvPr/>
        </p:nvSpPr>
        <p:spPr>
          <a:xfrm>
            <a:off x="1140542" y="4906297"/>
            <a:ext cx="743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lang="en-US" sz="1800" dirty="0">
              <a:latin typeface="Microsoft Sans Serif"/>
              <a:cs typeface="Microsoft Sans Serif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3956" y="4910135"/>
            <a:ext cx="10104088" cy="9529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lang="en-US" sz="24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lang="en-US" sz="2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lang="en-US"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lang="en-US"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lang="en-US"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5E1B2F-D25C-819C-3322-5AA0791C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02658"/>
            <a:ext cx="10515600" cy="284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01083" y="5700387"/>
            <a:ext cx="10005870" cy="7385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 lvl="0" indent="0" defTabSz="914400" eaLnBrk="1" fontAlgn="auto" latinLnBrk="0" hangingPunct="1">
              <a:lnSpc>
                <a:spcPts val="210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With</a:t>
            </a:r>
            <a:r>
              <a:rPr kumimoji="0" lang="en-US" sz="1800" b="0" i="0" u="none" strike="noStrike" kern="0" cap="none" spc="-1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this</a:t>
            </a: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plot,</a:t>
            </a:r>
            <a:r>
              <a:rPr kumimoji="0" lang="en-US" sz="1800" b="0" i="0" u="none" strike="noStrike" kern="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we</a:t>
            </a:r>
            <a:r>
              <a:rPr kumimoji="0" lang="en-US" sz="1800" b="0" i="0" u="none" strike="noStrike" kern="0" cap="none" spc="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can</a:t>
            </a: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see</a:t>
            </a:r>
            <a:r>
              <a:rPr kumimoji="0" lang="en-US" sz="1800" b="0" i="0" u="none" strike="noStrike" kern="0" cap="none" spc="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success</a:t>
            </a:r>
            <a:r>
              <a:rPr kumimoji="0" lang="en-US" sz="1800" b="0" i="0" u="none" strike="noStrike" kern="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rate</a:t>
            </a:r>
            <a:r>
              <a:rPr kumimoji="0" lang="en-US" sz="1800" b="0" i="0" u="none" strike="noStrike" kern="0" cap="none" spc="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for</a:t>
            </a:r>
            <a:r>
              <a:rPr kumimoji="0" lang="en-US" sz="1800" b="0" i="0" u="none" strike="noStrike" kern="0" cap="none" spc="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different</a:t>
            </a:r>
            <a:r>
              <a:rPr kumimoji="0" lang="en-US" sz="1800" b="0" i="0" u="none" strike="noStrike" kern="0" cap="none" spc="-10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orbit</a:t>
            </a:r>
            <a:r>
              <a:rPr kumimoji="0" lang="en-US" sz="1800" b="0" i="0" u="none" strike="noStrike" kern="0" cap="none" spc="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types.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We</a:t>
            </a: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note</a:t>
            </a:r>
            <a:r>
              <a:rPr kumimoji="0" lang="en-US" sz="1800" b="0" i="0" u="none" strike="noStrike" kern="0" cap="none" spc="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that</a:t>
            </a: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ES-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L1,</a:t>
            </a:r>
            <a:r>
              <a:rPr kumimoji="0" lang="en-US" sz="1800" b="0" i="0" u="none" strike="noStrike" kern="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GEO,</a:t>
            </a:r>
            <a:r>
              <a:rPr kumimoji="0" lang="en-US" sz="1800" b="0" i="0" u="none" strike="noStrike" kern="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HEO,</a:t>
            </a:r>
            <a:r>
              <a:rPr kumimoji="0" lang="en-US" sz="1800" b="0" i="0" u="none" strike="noStrike" kern="0" cap="none" spc="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SSO</a:t>
            </a:r>
            <a:r>
              <a:rPr kumimoji="0" lang="en-US" sz="1800" b="0" i="0" u="none" strike="noStrike" kern="0" cap="none" spc="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have</a:t>
            </a:r>
            <a:r>
              <a:rPr kumimoji="0" lang="en-US" sz="1800" b="0" i="0" u="none" strike="noStrike" kern="0" cap="none" spc="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best</a:t>
            </a:r>
            <a:r>
              <a:rPr kumimoji="0" lang="en-US" sz="1800" b="0" i="0" u="none" strike="noStrike" kern="0" cap="none" spc="-4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success</a:t>
            </a:r>
            <a:r>
              <a:rPr kumimoji="0" lang="en-US" sz="1800" b="0" i="0" u="none" strike="noStrike" kern="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rate.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41673-3258-1356-899E-B50C1C6A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92" y="1448849"/>
            <a:ext cx="6507940" cy="39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936954"/>
            <a:ext cx="4844208" cy="361827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marR="5080" indent="0" algn="just">
              <a:lnSpc>
                <a:spcPct val="99700"/>
              </a:lnSpc>
              <a:spcBef>
                <a:spcPts val="105"/>
              </a:spcBef>
              <a:buNone/>
            </a:pPr>
            <a:r>
              <a:rPr lang="en-US" sz="2400" spc="-140" dirty="0">
                <a:latin typeface="Microsoft Sans Serif"/>
                <a:cs typeface="Microsoft Sans Serif"/>
              </a:rPr>
              <a:t>We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notice</a:t>
            </a:r>
            <a:r>
              <a:rPr lang="en-US" sz="2400" spc="-11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that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 </a:t>
            </a:r>
            <a:r>
              <a:rPr lang="en-US" sz="2400" spc="-110" dirty="0">
                <a:latin typeface="Microsoft Sans Serif"/>
                <a:cs typeface="Microsoft Sans Serif"/>
              </a:rPr>
              <a:t>success</a:t>
            </a:r>
            <a:r>
              <a:rPr lang="en-US" sz="2400" spc="-1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rate</a:t>
            </a:r>
            <a:r>
              <a:rPr lang="en-US" sz="2400" spc="45" dirty="0">
                <a:latin typeface="Microsoft Sans Serif"/>
                <a:cs typeface="Microsoft Sans Serif"/>
              </a:rPr>
              <a:t> </a:t>
            </a:r>
            <a:r>
              <a:rPr lang="en-US" sz="2400" spc="-60" dirty="0">
                <a:latin typeface="Microsoft Sans Serif"/>
                <a:cs typeface="Microsoft Sans Serif"/>
              </a:rPr>
              <a:t>increases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with</a:t>
            </a:r>
            <a:r>
              <a:rPr lang="en-US" sz="2400" spc="-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45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number</a:t>
            </a:r>
            <a:r>
              <a:rPr lang="en-US" sz="2400" spc="-5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6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flights</a:t>
            </a:r>
            <a:r>
              <a:rPr lang="en-US" sz="2400" spc="-7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for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45" dirty="0">
                <a:latin typeface="Microsoft Sans Serif"/>
                <a:cs typeface="Microsoft Sans Serif"/>
              </a:rPr>
              <a:t> </a:t>
            </a:r>
            <a:r>
              <a:rPr lang="en-US" sz="2400" spc="-204" dirty="0">
                <a:latin typeface="Microsoft Sans Serif"/>
                <a:cs typeface="Microsoft Sans Serif"/>
              </a:rPr>
              <a:t>LEO</a:t>
            </a:r>
            <a:r>
              <a:rPr lang="en-US" sz="2400" spc="8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orbit.</a:t>
            </a:r>
            <a:r>
              <a:rPr lang="en-US" sz="2400" spc="5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For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latin typeface="Microsoft Sans Serif"/>
                <a:cs typeface="Microsoft Sans Serif"/>
              </a:rPr>
              <a:t>some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orbits </a:t>
            </a:r>
            <a:r>
              <a:rPr lang="en-US" sz="2400" spc="-20" dirty="0">
                <a:latin typeface="Microsoft Sans Serif"/>
                <a:cs typeface="Microsoft Sans Serif"/>
              </a:rPr>
              <a:t>like </a:t>
            </a:r>
            <a:r>
              <a:rPr lang="en-US" sz="2400" spc="-200" dirty="0">
                <a:latin typeface="Microsoft Sans Serif"/>
                <a:cs typeface="Microsoft Sans Serif"/>
              </a:rPr>
              <a:t>GTO,</a:t>
            </a:r>
            <a:r>
              <a:rPr lang="en-US" sz="2400" spc="8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there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is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no</a:t>
            </a:r>
            <a:r>
              <a:rPr lang="en-US" sz="2400" spc="-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relation</a:t>
            </a:r>
            <a:r>
              <a:rPr lang="en-US" sz="2400" spc="25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between</a:t>
            </a:r>
            <a:r>
              <a:rPr lang="en-US" sz="2400" spc="-4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-60" dirty="0">
                <a:latin typeface="Microsoft Sans Serif"/>
                <a:cs typeface="Microsoft Sans Serif"/>
              </a:rPr>
              <a:t> </a:t>
            </a:r>
            <a:r>
              <a:rPr lang="en-US" sz="2400" spc="-95" dirty="0">
                <a:latin typeface="Microsoft Sans Serif"/>
                <a:cs typeface="Microsoft Sans Serif"/>
              </a:rPr>
              <a:t>success</a:t>
            </a:r>
            <a:r>
              <a:rPr lang="en-US" sz="2400" spc="-2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rate</a:t>
            </a:r>
            <a:r>
              <a:rPr lang="en-US" sz="2400" spc="1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and</a:t>
            </a:r>
            <a:r>
              <a:rPr lang="en-US" sz="2400" spc="-3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10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number</a:t>
            </a:r>
            <a:r>
              <a:rPr lang="en-US" sz="2400" spc="-7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-10" dirty="0">
                <a:latin typeface="Microsoft Sans Serif"/>
                <a:cs typeface="Microsoft Sans Serif"/>
              </a:rPr>
              <a:t> flights.</a:t>
            </a:r>
            <a:r>
              <a:rPr lang="en-US" sz="2400" spc="-11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But</a:t>
            </a:r>
            <a:r>
              <a:rPr lang="en-US" sz="2400" spc="-5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we</a:t>
            </a:r>
            <a:r>
              <a:rPr lang="en-US" sz="2400" spc="10" dirty="0">
                <a:latin typeface="Microsoft Sans Serif"/>
                <a:cs typeface="Microsoft Sans Serif"/>
              </a:rPr>
              <a:t> </a:t>
            </a:r>
            <a:r>
              <a:rPr lang="en-US" sz="2400" spc="-80" dirty="0">
                <a:latin typeface="Microsoft Sans Serif"/>
                <a:cs typeface="Microsoft Sans Serif"/>
              </a:rPr>
              <a:t>can</a:t>
            </a:r>
            <a:r>
              <a:rPr lang="en-US" sz="2400" spc="-40" dirty="0"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latin typeface="Microsoft Sans Serif"/>
                <a:cs typeface="Microsoft Sans Serif"/>
              </a:rPr>
              <a:t>suppose</a:t>
            </a:r>
            <a:r>
              <a:rPr lang="en-US" sz="2400" spc="-7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that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latin typeface="Microsoft Sans Serif"/>
                <a:cs typeface="Microsoft Sans Serif"/>
              </a:rPr>
              <a:t>the </a:t>
            </a:r>
            <a:r>
              <a:rPr lang="en-US" sz="2400" dirty="0">
                <a:latin typeface="Microsoft Sans Serif"/>
                <a:cs typeface="Microsoft Sans Serif"/>
              </a:rPr>
              <a:t>high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spc="-110" dirty="0">
                <a:latin typeface="Microsoft Sans Serif"/>
                <a:cs typeface="Microsoft Sans Serif"/>
              </a:rPr>
              <a:t>success</a:t>
            </a:r>
            <a:r>
              <a:rPr lang="en-US" sz="2400" spc="-1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rate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-110" dirty="0">
                <a:latin typeface="Microsoft Sans Serif"/>
                <a:cs typeface="Microsoft Sans Serif"/>
              </a:rPr>
              <a:t> </a:t>
            </a:r>
            <a:r>
              <a:rPr lang="en-US" sz="2400" spc="-50" dirty="0">
                <a:latin typeface="Microsoft Sans Serif"/>
                <a:cs typeface="Microsoft Sans Serif"/>
              </a:rPr>
              <a:t>some</a:t>
            </a:r>
            <a:r>
              <a:rPr lang="en-US" sz="2400" spc="4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orbits</a:t>
            </a:r>
            <a:r>
              <a:rPr lang="en-US" sz="2400" spc="-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like</a:t>
            </a:r>
            <a:r>
              <a:rPr lang="en-US" sz="2400" spc="40" dirty="0">
                <a:latin typeface="Microsoft Sans Serif"/>
                <a:cs typeface="Microsoft Sans Serif"/>
              </a:rPr>
              <a:t> </a:t>
            </a:r>
            <a:r>
              <a:rPr lang="en-US" sz="2400" spc="-265" dirty="0">
                <a:latin typeface="Microsoft Sans Serif"/>
                <a:cs typeface="Microsoft Sans Serif"/>
              </a:rPr>
              <a:t>SSO</a:t>
            </a:r>
            <a:r>
              <a:rPr lang="en-US" sz="2400" spc="14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</a:t>
            </a:r>
            <a:r>
              <a:rPr lang="en-US" sz="2400" spc="90" dirty="0">
                <a:latin typeface="Microsoft Sans Serif"/>
                <a:cs typeface="Microsoft Sans Serif"/>
              </a:rPr>
              <a:t> </a:t>
            </a:r>
            <a:r>
              <a:rPr lang="en-US" sz="2400" spc="-200" dirty="0">
                <a:latin typeface="Microsoft Sans Serif"/>
                <a:cs typeface="Microsoft Sans Serif"/>
              </a:rPr>
              <a:t>HEO</a:t>
            </a:r>
            <a:r>
              <a:rPr lang="en-US" sz="2400" spc="8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is</a:t>
            </a:r>
            <a:r>
              <a:rPr lang="en-US" sz="2400" spc="75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due</a:t>
            </a:r>
            <a:r>
              <a:rPr lang="en-US" sz="2400" spc="-4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to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40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knowledge</a:t>
            </a:r>
            <a:r>
              <a:rPr lang="en-US" sz="2400" spc="-85" dirty="0"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latin typeface="Microsoft Sans Serif"/>
                <a:cs typeface="Microsoft Sans Serif"/>
              </a:rPr>
              <a:t>learned</a:t>
            </a:r>
            <a:r>
              <a:rPr lang="en-US" sz="2400" spc="7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during</a:t>
            </a:r>
            <a:r>
              <a:rPr lang="en-US" sz="2400" spc="-7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former</a:t>
            </a:r>
            <a:r>
              <a:rPr lang="en-US" sz="2400" spc="95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launches </a:t>
            </a:r>
            <a:r>
              <a:rPr lang="en-US" sz="2400" dirty="0">
                <a:latin typeface="Microsoft Sans Serif"/>
                <a:cs typeface="Microsoft Sans Serif"/>
              </a:rPr>
              <a:t>for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other</a:t>
            </a:r>
            <a:r>
              <a:rPr lang="en-US" sz="2400" spc="1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orbits.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BFBBE8-C6E9-E0DD-DDD3-1ABFEFCB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30" y="1405398"/>
            <a:ext cx="54959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399"/>
            <a:ext cx="4618066" cy="4156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lang="en-US" sz="2400" spc="-90" dirty="0">
                <a:latin typeface="Microsoft Sans Serif"/>
                <a:cs typeface="Microsoft Sans Serif"/>
              </a:rPr>
              <a:t>The</a:t>
            </a:r>
            <a:r>
              <a:rPr lang="en-US" sz="2400" spc="-3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weight</a:t>
            </a:r>
            <a:r>
              <a:rPr lang="en-US" sz="2400" spc="-114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-70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payloads</a:t>
            </a:r>
            <a:r>
              <a:rPr lang="en-US" sz="2400" spc="-35" dirty="0"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latin typeface="Microsoft Sans Serif"/>
                <a:cs typeface="Microsoft Sans Serif"/>
              </a:rPr>
              <a:t>can</a:t>
            </a:r>
            <a:r>
              <a:rPr lang="en-US" sz="2400" spc="-55" dirty="0">
                <a:latin typeface="Microsoft Sans Serif"/>
                <a:cs typeface="Microsoft Sans Serif"/>
              </a:rPr>
              <a:t> have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a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great</a:t>
            </a:r>
            <a:r>
              <a:rPr lang="en-US" sz="2400" spc="-55" dirty="0"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latin typeface="Microsoft Sans Serif"/>
                <a:cs typeface="Microsoft Sans Serif"/>
              </a:rPr>
              <a:t>influence</a:t>
            </a:r>
            <a:r>
              <a:rPr lang="en-US" sz="2400" spc="-10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on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spc="-90" dirty="0">
                <a:latin typeface="Microsoft Sans Serif"/>
                <a:cs typeface="Microsoft Sans Serif"/>
              </a:rPr>
              <a:t>success</a:t>
            </a:r>
            <a:r>
              <a:rPr lang="en-US" sz="2400" spc="-14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rate</a:t>
            </a:r>
            <a:r>
              <a:rPr lang="en-US" sz="2400" spc="6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-65" dirty="0">
                <a:latin typeface="Microsoft Sans Serif"/>
                <a:cs typeface="Microsoft Sans Serif"/>
              </a:rPr>
              <a:t> launches</a:t>
            </a:r>
            <a:r>
              <a:rPr lang="en-US" sz="2400" spc="-7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in</a:t>
            </a:r>
            <a:r>
              <a:rPr lang="en-US" sz="2400" spc="15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certain </a:t>
            </a:r>
            <a:r>
              <a:rPr lang="en-US" sz="2400" dirty="0">
                <a:latin typeface="Microsoft Sans Serif"/>
                <a:cs typeface="Microsoft Sans Serif"/>
              </a:rPr>
              <a:t>orbits.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For</a:t>
            </a:r>
            <a:r>
              <a:rPr lang="en-US" sz="2400" spc="-50" dirty="0"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latin typeface="Microsoft Sans Serif"/>
                <a:cs typeface="Microsoft Sans Serif"/>
              </a:rPr>
              <a:t>example,</a:t>
            </a:r>
            <a:r>
              <a:rPr lang="en-US" sz="2400" spc="-7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heavier</a:t>
            </a:r>
            <a:r>
              <a:rPr lang="en-US" sz="2400" spc="55" dirty="0"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latin typeface="Microsoft Sans Serif"/>
                <a:cs typeface="Microsoft Sans Serif"/>
              </a:rPr>
              <a:t>payloads</a:t>
            </a:r>
            <a:r>
              <a:rPr lang="en-US" sz="2400" spc="-8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improve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 </a:t>
            </a:r>
            <a:r>
              <a:rPr lang="en-US" sz="2400" spc="-90" dirty="0">
                <a:latin typeface="Microsoft Sans Serif"/>
                <a:cs typeface="Microsoft Sans Serif"/>
              </a:rPr>
              <a:t>success</a:t>
            </a:r>
            <a:r>
              <a:rPr lang="en-US" sz="2400" spc="-14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rate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for</a:t>
            </a:r>
            <a:r>
              <a:rPr lang="en-US" sz="2400" spc="-1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spc="-160" dirty="0">
                <a:latin typeface="Microsoft Sans Serif"/>
                <a:cs typeface="Microsoft Sans Serif"/>
              </a:rPr>
              <a:t>LEO</a:t>
            </a:r>
            <a:r>
              <a:rPr lang="en-US" sz="2400" spc="4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orbit.</a:t>
            </a:r>
            <a:r>
              <a:rPr lang="en-US" sz="2400" spc="-70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Another</a:t>
            </a:r>
            <a:r>
              <a:rPr lang="en-US" sz="2400" spc="-2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finding</a:t>
            </a:r>
            <a:r>
              <a:rPr lang="en-US" sz="2400" spc="-11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is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latin typeface="Microsoft Sans Serif"/>
                <a:cs typeface="Microsoft Sans Serif"/>
              </a:rPr>
              <a:t>that </a:t>
            </a:r>
            <a:r>
              <a:rPr lang="en-US" sz="2400" spc="-45" dirty="0">
                <a:latin typeface="Microsoft Sans Serif"/>
                <a:cs typeface="Microsoft Sans Serif"/>
              </a:rPr>
              <a:t>decreasing</a:t>
            </a:r>
            <a:r>
              <a:rPr lang="en-US" sz="2400" spc="-7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latin typeface="Microsoft Sans Serif"/>
                <a:cs typeface="Microsoft Sans Serif"/>
              </a:rPr>
              <a:t>payload</a:t>
            </a:r>
            <a:r>
              <a:rPr lang="en-US" sz="2400" spc="-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weight</a:t>
            </a:r>
            <a:r>
              <a:rPr lang="en-US" sz="2400" spc="-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for a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spc="-220" dirty="0">
                <a:latin typeface="Microsoft Sans Serif"/>
                <a:cs typeface="Microsoft Sans Serif"/>
              </a:rPr>
              <a:t>GTO</a:t>
            </a:r>
            <a:r>
              <a:rPr lang="en-US" sz="2400" spc="6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orbit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latin typeface="Microsoft Sans Serif"/>
                <a:cs typeface="Microsoft Sans Serif"/>
              </a:rPr>
              <a:t>improves</a:t>
            </a:r>
            <a:r>
              <a:rPr lang="en-US" sz="2400" spc="5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-55" dirty="0">
                <a:latin typeface="Microsoft Sans Serif"/>
                <a:cs typeface="Microsoft Sans Serif"/>
              </a:rPr>
              <a:t> </a:t>
            </a:r>
            <a:r>
              <a:rPr lang="en-US" sz="2400" spc="-85" dirty="0">
                <a:latin typeface="Microsoft Sans Serif"/>
                <a:cs typeface="Microsoft Sans Serif"/>
              </a:rPr>
              <a:t>success</a:t>
            </a:r>
            <a:r>
              <a:rPr lang="en-US" sz="2400" spc="-7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of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a</a:t>
            </a:r>
            <a:r>
              <a:rPr lang="en-US" sz="2400" spc="35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launch.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PayloadMass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3CB620-5B63-6EC2-573C-F9D51C733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36" y="1839119"/>
            <a:ext cx="57435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85" dirty="0">
                <a:latin typeface="Microsoft Sans Serif"/>
                <a:cs typeface="Microsoft Sans Serif"/>
              </a:rPr>
              <a:t>Since</a:t>
            </a:r>
            <a:r>
              <a:rPr lang="en-US" sz="2400" spc="-35" dirty="0">
                <a:latin typeface="Microsoft Sans Serif"/>
                <a:cs typeface="Microsoft Sans Serif"/>
              </a:rPr>
              <a:t> </a:t>
            </a:r>
            <a:r>
              <a:rPr lang="en-US" sz="2400" spc="70" dirty="0">
                <a:latin typeface="Microsoft Sans Serif"/>
                <a:cs typeface="Microsoft Sans Serif"/>
              </a:rPr>
              <a:t>2013,</a:t>
            </a:r>
            <a:r>
              <a:rPr lang="en-US" sz="2400" spc="-14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we</a:t>
            </a:r>
            <a:r>
              <a:rPr lang="en-US" sz="2400" spc="-120" dirty="0"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latin typeface="Microsoft Sans Serif"/>
                <a:cs typeface="Microsoft Sans Serif"/>
              </a:rPr>
              <a:t>can</a:t>
            </a:r>
            <a:r>
              <a:rPr lang="en-US" sz="2400" spc="-45" dirty="0">
                <a:latin typeface="Microsoft Sans Serif"/>
                <a:cs typeface="Microsoft Sans Serif"/>
              </a:rPr>
              <a:t> </a:t>
            </a:r>
            <a:r>
              <a:rPr lang="en-US" sz="2400" spc="-100" dirty="0">
                <a:latin typeface="Microsoft Sans Serif"/>
                <a:cs typeface="Microsoft Sans Serif"/>
              </a:rPr>
              <a:t>see</a:t>
            </a:r>
            <a:r>
              <a:rPr lang="en-US" sz="2400" spc="-3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an</a:t>
            </a:r>
            <a:r>
              <a:rPr lang="en-US" sz="2400" spc="20" dirty="0"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latin typeface="Microsoft Sans Serif"/>
                <a:cs typeface="Microsoft Sans Serif"/>
              </a:rPr>
              <a:t>increase</a:t>
            </a:r>
            <a:r>
              <a:rPr lang="en-US" sz="2400" spc="-5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in</a:t>
            </a:r>
            <a:r>
              <a:rPr lang="en-US" sz="2400" spc="-5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</a:t>
            </a:r>
            <a:r>
              <a:rPr lang="en-US" sz="2400" spc="5" dirty="0">
                <a:latin typeface="Microsoft Sans Serif"/>
                <a:cs typeface="Microsoft Sans Serif"/>
              </a:rPr>
              <a:t> </a:t>
            </a:r>
            <a:r>
              <a:rPr lang="en-US" sz="2400" spc="-100" dirty="0">
                <a:latin typeface="Microsoft Sans Serif"/>
                <a:cs typeface="Microsoft Sans Serif"/>
              </a:rPr>
              <a:t>Space</a:t>
            </a:r>
            <a:r>
              <a:rPr lang="en-US" sz="2400" spc="-30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X</a:t>
            </a:r>
            <a:r>
              <a:rPr lang="en-US" sz="2400" spc="15" dirty="0"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latin typeface="Microsoft Sans Serif"/>
                <a:cs typeface="Microsoft Sans Serif"/>
              </a:rPr>
              <a:t>Rocket</a:t>
            </a:r>
            <a:r>
              <a:rPr lang="en-US" sz="2400" spc="-50" dirty="0">
                <a:latin typeface="Microsoft Sans Serif"/>
                <a:cs typeface="Microsoft Sans Serif"/>
              </a:rPr>
              <a:t> </a:t>
            </a:r>
            <a:r>
              <a:rPr lang="en-US" sz="2400" spc="-90" dirty="0">
                <a:latin typeface="Microsoft Sans Serif"/>
                <a:cs typeface="Microsoft Sans Serif"/>
              </a:rPr>
              <a:t>success</a:t>
            </a:r>
            <a:r>
              <a:rPr lang="en-US" sz="2400" spc="-145" dirty="0"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latin typeface="Microsoft Sans Serif"/>
                <a:cs typeface="Microsoft Sans Serif"/>
              </a:rPr>
              <a:t>rate.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659B2E-B88D-BA11-4D84-33FD52EA3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49" y="1423565"/>
            <a:ext cx="7144086" cy="530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8C5E667F-B217-6BD4-6A77-0E8FC3EA0329}"/>
              </a:ext>
            </a:extLst>
          </p:cNvPr>
          <p:cNvGrpSpPr/>
          <p:nvPr/>
        </p:nvGrpSpPr>
        <p:grpSpPr>
          <a:xfrm>
            <a:off x="771525" y="2133600"/>
            <a:ext cx="8429625" cy="1228725"/>
            <a:chOff x="771525" y="2133600"/>
            <a:chExt cx="8429625" cy="122872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2621908E-1C9D-7F32-76CF-07023EB7107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505075"/>
              <a:ext cx="4419600" cy="27622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E44D4A5-B0C2-AF72-4DE9-817E68B667E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9125" y="2133600"/>
              <a:ext cx="962025" cy="1228725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494B8338-0672-F4F8-C893-F88F3A958697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08D0B59-B19C-E285-CB30-4FF554C497F4}"/>
              </a:ext>
            </a:extLst>
          </p:cNvPr>
          <p:cNvSpPr txBox="1"/>
          <p:nvPr/>
        </p:nvSpPr>
        <p:spPr>
          <a:xfrm>
            <a:off x="8362314" y="1646209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70A25D7-0858-D82F-C387-64240133713E}"/>
              </a:ext>
            </a:extLst>
          </p:cNvPr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DISTINCT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remove </a:t>
            </a:r>
            <a:r>
              <a:rPr sz="1800" spc="-20" dirty="0">
                <a:latin typeface="Microsoft Sans Serif"/>
                <a:cs typeface="Microsoft Sans Serif"/>
              </a:rPr>
              <a:t>duplicate </a:t>
            </a:r>
            <a:r>
              <a:rPr sz="1800" spc="-6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4567E1D-4C0A-5148-89D7-D828B7812867}"/>
              </a:ext>
            </a:extLst>
          </p:cNvPr>
          <p:cNvSpPr txBox="1"/>
          <p:nvPr/>
        </p:nvSpPr>
        <p:spPr>
          <a:xfrm>
            <a:off x="8481377" y="1683066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0A64B17-66A0-3289-C157-BE1271AAC79F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E235081-42E5-6A44-360D-0B1BC5D258B1}"/>
              </a:ext>
            </a:extLst>
          </p:cNvPr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B6D13264-AF50-AFB4-6655-CE6F41AAAB06}"/>
              </a:ext>
            </a:extLst>
          </p:cNvPr>
          <p:cNvGrpSpPr/>
          <p:nvPr/>
        </p:nvGrpSpPr>
        <p:grpSpPr>
          <a:xfrm>
            <a:off x="771525" y="2095500"/>
            <a:ext cx="10515600" cy="2952750"/>
            <a:chOff x="771525" y="2095500"/>
            <a:chExt cx="10515600" cy="2952750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28D259E-163D-3489-758A-BF5DB40D53D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76525"/>
              <a:ext cx="4895850" cy="238125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FA4D2A93-CF3D-C0D0-5A2F-0D343B8CF8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1275" y="2095500"/>
              <a:ext cx="4895850" cy="2952750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D2224F61-9264-EF21-526C-53DA86FA226C}"/>
              </a:ext>
            </a:extLst>
          </p:cNvPr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filters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contain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CCA. </a:t>
            </a:r>
            <a:r>
              <a:rPr sz="1800" spc="-11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records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1C4B9E6-B981-73A6-01D9-3014B6537D79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0497497-E92B-D49F-867B-BCC690E58436}"/>
              </a:ext>
            </a:extLst>
          </p:cNvPr>
          <p:cNvSpPr txBox="1"/>
          <p:nvPr/>
        </p:nvSpPr>
        <p:spPr>
          <a:xfrm>
            <a:off x="8357552" y="172414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77EC7520-AF6E-7BF2-BAB6-1E5172C2EE66}"/>
              </a:ext>
            </a:extLst>
          </p:cNvPr>
          <p:cNvGrpSpPr/>
          <p:nvPr/>
        </p:nvGrpSpPr>
        <p:grpSpPr>
          <a:xfrm>
            <a:off x="771525" y="2514600"/>
            <a:ext cx="8858250" cy="457200"/>
            <a:chOff x="771525" y="2514600"/>
            <a:chExt cx="8858250" cy="45720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8B625E75-6772-D7D0-0091-B3BA615FC2F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571750"/>
              <a:ext cx="5210175" cy="171450"/>
            </a:xfrm>
            <a:prstGeom prst="rect">
              <a:avLst/>
            </a:prstGeom>
          </p:spPr>
        </p:pic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32049BE2-1898-21BF-E100-37F6D9C7FD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0975" y="2514600"/>
              <a:ext cx="1828800" cy="457200"/>
            </a:xfrm>
            <a:prstGeom prst="rect">
              <a:avLst/>
            </a:prstGeom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44F64719-ED2F-A50B-606F-A8CA63EDF25A}"/>
              </a:ext>
            </a:extLst>
          </p:cNvPr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sum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customer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NASA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(CRS).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254E3D4-C637-E62E-59B8-92E75E640A03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D9985A0-B373-0752-6723-10DEA6DED99C}"/>
              </a:ext>
            </a:extLst>
          </p:cNvPr>
          <p:cNvSpPr txBox="1"/>
          <p:nvPr/>
        </p:nvSpPr>
        <p:spPr>
          <a:xfrm>
            <a:off x="8795702" y="1751893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3CBBB21F-6AF7-070F-D13D-ECAF95110270}"/>
              </a:ext>
            </a:extLst>
          </p:cNvPr>
          <p:cNvGrpSpPr/>
          <p:nvPr/>
        </p:nvGrpSpPr>
        <p:grpSpPr>
          <a:xfrm>
            <a:off x="771525" y="2419350"/>
            <a:ext cx="9315450" cy="476250"/>
            <a:chOff x="771525" y="2419350"/>
            <a:chExt cx="9315450" cy="476250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50AB0319-4B52-0A0C-263A-5FCD5095BEE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571750"/>
              <a:ext cx="4933950" cy="171450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0CE50BAB-A38F-6AAD-2B74-6CCDE1C56FA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0075" y="2419350"/>
              <a:ext cx="1866900" cy="476250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D7E16DDB-ADFF-B32D-B1E4-0922E2C65DBC}"/>
              </a:ext>
            </a:extLst>
          </p:cNvPr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average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contains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1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492E211-3B68-5E62-B70D-ACD4C4382323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754BC2F-60BF-0506-425C-D025EB06F7DD}"/>
              </a:ext>
            </a:extLst>
          </p:cNvPr>
          <p:cNvSpPr txBox="1"/>
          <p:nvPr/>
        </p:nvSpPr>
        <p:spPr>
          <a:xfrm>
            <a:off x="8372721" y="1833244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E9B9AFE-61B2-6F2A-0241-57330E7D490B}"/>
              </a:ext>
            </a:extLst>
          </p:cNvPr>
          <p:cNvGrpSpPr/>
          <p:nvPr/>
        </p:nvGrpSpPr>
        <p:grpSpPr>
          <a:xfrm>
            <a:off x="771525" y="2381250"/>
            <a:ext cx="8601075" cy="542925"/>
            <a:chOff x="771525" y="2381250"/>
            <a:chExt cx="8601075" cy="542925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438537F4-42F4-0CF2-8112-431D4BC4ABE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47950"/>
              <a:ext cx="5486400" cy="190500"/>
            </a:xfrm>
            <a:prstGeom prst="rect">
              <a:avLst/>
            </a:prstGeom>
          </p:spPr>
        </p:pic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F8CE4CD1-1DBE-3B9F-A36A-BFB0B2CC678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0" y="2381250"/>
              <a:ext cx="914400" cy="542925"/>
            </a:xfrm>
            <a:prstGeom prst="rect">
              <a:avLst/>
            </a:prstGeom>
          </p:spPr>
        </p:pic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47560E4B-23ED-EA23-923B-236EA958C1D7}"/>
              </a:ext>
            </a:extLst>
          </p:cNvPr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query,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keep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MIN </a:t>
            </a:r>
            <a:r>
              <a:rPr sz="1800" spc="-20" dirty="0">
                <a:latin typeface="Microsoft Sans Serif"/>
                <a:cs typeface="Microsoft Sans Serif"/>
              </a:rPr>
              <a:t>function,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select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record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CB2F02C-48CE-8B58-259B-81AB71235AEF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714531C-05BA-BBC8-7455-1251636A475F}"/>
              </a:ext>
            </a:extLst>
          </p:cNvPr>
          <p:cNvSpPr txBox="1"/>
          <p:nvPr/>
        </p:nvSpPr>
        <p:spPr>
          <a:xfrm>
            <a:off x="9178654" y="1704482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E7FEE30E-B4A0-9B17-6C19-E037C4118B57}"/>
              </a:ext>
            </a:extLst>
          </p:cNvPr>
          <p:cNvGrpSpPr/>
          <p:nvPr/>
        </p:nvGrpSpPr>
        <p:grpSpPr>
          <a:xfrm>
            <a:off x="771525" y="2209800"/>
            <a:ext cx="9316372" cy="1634613"/>
            <a:chOff x="771525" y="2209800"/>
            <a:chExt cx="8448675" cy="1209675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2F91C46E-1298-5826-E242-53262C40DC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86050"/>
              <a:ext cx="5381625" cy="25717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07E52AB6-9795-9C99-E710-8E23694D784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0075" y="2209800"/>
              <a:ext cx="1000125" cy="1209675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709A6FD3-3EFF-72C1-1E82-8D7CE9D9EE87}"/>
              </a:ext>
            </a:extLst>
          </p:cNvPr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6000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WHERE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clauses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28097"/>
            <a:ext cx="8404469" cy="48991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Data</a:t>
            </a:r>
            <a:r>
              <a:rPr kumimoji="0" lang="en-IN" sz="1800" b="0" i="0" u="none" strike="noStrike" kern="0" cap="none" spc="-10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Collection</a:t>
            </a:r>
            <a:r>
              <a:rPr kumimoji="0" lang="en-IN" sz="1800" b="0" i="0" u="none" strike="noStrike" kern="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via</a:t>
            </a:r>
            <a:r>
              <a:rPr kumimoji="0" lang="en-IN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8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API,</a:t>
            </a:r>
            <a:r>
              <a:rPr kumimoji="0" lang="en-IN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Web</a:t>
            </a:r>
            <a:r>
              <a:rPr kumimoji="0" lang="en-IN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Scraping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Exploratory</a:t>
            </a:r>
            <a:r>
              <a:rPr kumimoji="0" lang="en-IN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Data</a:t>
            </a:r>
            <a:r>
              <a:rPr kumimoji="0" lang="en-IN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Analysis</a:t>
            </a:r>
            <a:r>
              <a:rPr kumimoji="0" lang="en-IN" sz="1800" b="0" i="0" u="none" strike="noStrike" kern="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14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(EDA)</a:t>
            </a:r>
            <a:r>
              <a:rPr kumimoji="0" lang="en-IN" sz="1800" b="0" i="0" u="none" strike="noStrike" kern="0" cap="none" spc="-6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with</a:t>
            </a:r>
            <a:r>
              <a:rPr kumimoji="0" lang="en-IN" sz="1800" b="0" i="0" u="none" strike="noStrike" kern="0" cap="none" spc="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Data</a:t>
            </a:r>
            <a:r>
              <a:rPr kumimoji="0" lang="en-IN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Visualization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1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EDA</a:t>
            </a:r>
            <a:r>
              <a:rPr kumimoji="0" lang="en-IN" sz="1800" b="0" i="0" u="none" strike="noStrike" kern="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with</a:t>
            </a:r>
            <a:r>
              <a:rPr kumimoji="0" lang="en-IN" sz="1800" b="0" i="0" u="none" strike="noStrike" kern="0" cap="none" spc="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Interactive</a:t>
            </a:r>
            <a:r>
              <a:rPr kumimoji="0" lang="en-IN" sz="1800" b="0" i="0" u="none" strike="noStrike" kern="0" cap="none" spc="-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Map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with</a:t>
            </a:r>
            <a:r>
              <a:rPr kumimoji="0" lang="en-IN" sz="1800" b="0" i="0" u="none" strike="noStrike" kern="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Folium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Dashboards</a:t>
            </a:r>
            <a:r>
              <a:rPr kumimoji="0" lang="en-IN" sz="1800" b="0" i="0" u="none" strike="noStrike" kern="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with</a:t>
            </a:r>
            <a:r>
              <a:rPr kumimoji="0" lang="en-IN" sz="1800" b="0" i="0" u="none" strike="noStrike" kern="0" cap="none" spc="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Plotly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Dash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IN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Predictive</a:t>
            </a:r>
            <a:r>
              <a:rPr kumimoji="0" lang="en-IN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Analysis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Exploratory</a:t>
            </a:r>
            <a:r>
              <a:rPr kumimoji="0" lang="en-US" sz="1800" b="0" i="0" u="none" strike="noStrike" kern="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Data</a:t>
            </a:r>
            <a:r>
              <a:rPr kumimoji="0" lang="en-US" sz="1800" b="0" i="0" u="none" strike="noStrike" kern="0" cap="none" spc="-5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Analysis</a:t>
            </a:r>
            <a:r>
              <a:rPr kumimoji="0" lang="en-US" sz="1800" b="0" i="0" u="none" strike="noStrike" kern="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Interactive</a:t>
            </a:r>
            <a:r>
              <a:rPr kumimoji="0" lang="en-US" sz="1800" b="0" i="0" u="none" strike="noStrike" kern="0" cap="none" spc="-9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7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maps</a:t>
            </a:r>
            <a:r>
              <a:rPr kumimoji="0" lang="en-US" sz="1800" b="0" i="0" u="none" strike="noStrike" kern="0" cap="none" spc="-7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and</a:t>
            </a:r>
            <a:r>
              <a:rPr kumimoji="0" lang="en-US" sz="1800" b="0" i="0" u="none" strike="noStrike" kern="0" cap="none" spc="3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dashboard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lang="en-US" sz="1800" b="0" i="0" u="none" strike="noStrike" kern="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Predictive</a:t>
            </a:r>
            <a:r>
              <a:rPr kumimoji="0" lang="en-US" sz="1800" b="0" i="0" u="none" strike="noStrike" kern="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Microsoft Sans Serif"/>
                <a:cs typeface="Microsoft Sans Serif"/>
              </a:rPr>
              <a:t>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2B313AA-91D2-B79A-6FB0-E63ADD238728}"/>
              </a:ext>
            </a:extLst>
          </p:cNvPr>
          <p:cNvSpPr txBox="1"/>
          <p:nvPr/>
        </p:nvSpPr>
        <p:spPr>
          <a:xfrm>
            <a:off x="850900" y="1683067"/>
            <a:ext cx="11604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C238C86-36C1-43AB-BA9B-5107B87EB1D9}"/>
              </a:ext>
            </a:extLst>
          </p:cNvPr>
          <p:cNvSpPr txBox="1"/>
          <p:nvPr/>
        </p:nvSpPr>
        <p:spPr>
          <a:xfrm>
            <a:off x="9688907" y="1849393"/>
            <a:ext cx="7670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40E66AE-22B3-D90A-8191-FD5F42DF8176}"/>
              </a:ext>
            </a:extLst>
          </p:cNvPr>
          <p:cNvGrpSpPr/>
          <p:nvPr/>
        </p:nvGrpSpPr>
        <p:grpSpPr>
          <a:xfrm>
            <a:off x="771524" y="2581275"/>
            <a:ext cx="9984965" cy="549049"/>
            <a:chOff x="771525" y="2581275"/>
            <a:chExt cx="9315450" cy="466725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3E66573-8975-3CAA-AD5F-C58FF44ED26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95575"/>
              <a:ext cx="5486400" cy="228600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8ED848C-9048-5041-6B8F-B1C63D736BD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0625" y="2581275"/>
              <a:ext cx="1276350" cy="466725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F01157B4-C79E-2A51-E590-A3F1DDD1D5FD}"/>
              </a:ext>
            </a:extLst>
          </p:cNvPr>
          <p:cNvSpPr txBox="1"/>
          <p:nvPr/>
        </p:nvSpPr>
        <p:spPr>
          <a:xfrm>
            <a:off x="850900" y="3752913"/>
            <a:ext cx="5735740" cy="216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SELECT,</a:t>
            </a:r>
            <a:r>
              <a:rPr sz="1800" dirty="0">
                <a:latin typeface="Microsoft Sans Serif"/>
                <a:cs typeface="Microsoft Sans Serif"/>
              </a:rPr>
              <a:t> we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show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subqueries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dirty="0">
                <a:latin typeface="Microsoft Sans Serif"/>
                <a:cs typeface="Microsoft Sans Serif"/>
              </a:rPr>
              <a:t>return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results.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counts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successful </a:t>
            </a:r>
            <a:r>
              <a:rPr sz="1800" spc="-45" dirty="0">
                <a:latin typeface="Microsoft Sans Serif"/>
                <a:cs typeface="Microsoft Sans Serif"/>
              </a:rPr>
              <a:t>mission.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second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subquery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unsuccessful </a:t>
            </a:r>
            <a:r>
              <a:rPr sz="1800" spc="-10" dirty="0">
                <a:latin typeface="Microsoft Sans Serif"/>
                <a:cs typeface="Microsoft Sans Serif"/>
              </a:rPr>
              <a:t>mission.</a:t>
            </a:r>
            <a:r>
              <a:rPr sz="1800" spc="23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0" dirty="0">
                <a:latin typeface="Microsoft Sans Serif"/>
                <a:cs typeface="Microsoft Sans Serif"/>
              </a:rPr>
              <a:t> clause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outcome.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COUNT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counts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893C414-A8C8-406D-CA14-7E0F35AF326F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49FCB57-B23A-4A5D-3891-D5A5E5850AB3}"/>
              </a:ext>
            </a:extLst>
          </p:cNvPr>
          <p:cNvSpPr txBox="1"/>
          <p:nvPr/>
        </p:nvSpPr>
        <p:spPr>
          <a:xfrm>
            <a:off x="8800464" y="1661795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A8C21EAA-9409-556B-7F88-247983F4EE83}"/>
              </a:ext>
            </a:extLst>
          </p:cNvPr>
          <p:cNvGrpSpPr/>
          <p:nvPr/>
        </p:nvGrpSpPr>
        <p:grpSpPr>
          <a:xfrm>
            <a:off x="771525" y="1962150"/>
            <a:ext cx="8886825" cy="3190875"/>
            <a:chOff x="771525" y="1962150"/>
            <a:chExt cx="8886825" cy="3190875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5B56CF89-3C6B-005A-3BE8-009E8B1E46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57475"/>
              <a:ext cx="5486400" cy="342900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BFBF9E45-41CD-0D26-15E6-8F939CB350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8225" y="1962150"/>
              <a:ext cx="1000125" cy="3190875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480AEBFB-DF42-EBE7-C13F-76CE4AFF8EC6}"/>
              </a:ext>
            </a:extLst>
          </p:cNvPr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145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returning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25" dirty="0">
                <a:latin typeface="Microsoft Sans Serif"/>
                <a:cs typeface="Microsoft Sans Serif"/>
              </a:rPr>
              <a:t> payload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function.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main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unique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version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(SELECT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DISTINCT)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heaviest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B9B4795-E32F-DE73-F329-D942F94900A1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E2BAF4E-A815-159A-DF16-E328BE8356EA}"/>
              </a:ext>
            </a:extLst>
          </p:cNvPr>
          <p:cNvSpPr txBox="1"/>
          <p:nvPr/>
        </p:nvSpPr>
        <p:spPr>
          <a:xfrm>
            <a:off x="8362314" y="1704482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63E02A87-D133-BA6C-EF53-E969D5BB9BC8}"/>
              </a:ext>
            </a:extLst>
          </p:cNvPr>
          <p:cNvGrpSpPr/>
          <p:nvPr/>
        </p:nvGrpSpPr>
        <p:grpSpPr>
          <a:xfrm>
            <a:off x="771525" y="2409825"/>
            <a:ext cx="9144000" cy="714375"/>
            <a:chOff x="771525" y="2409825"/>
            <a:chExt cx="9144000" cy="714375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6BE7D01-8877-BCA1-6B97-50649C19BF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28900"/>
              <a:ext cx="5286375" cy="25717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404D7A01-67CA-4F22-E8D8-BC15EA16D2E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4750" y="2409825"/>
              <a:ext cx="2390775" cy="714375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E65A2714-6E23-B6F0-06D1-B13A3D09ED63}"/>
              </a:ext>
            </a:extLst>
          </p:cNvPr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took </a:t>
            </a:r>
            <a:r>
              <a:rPr sz="1800" spc="-35" dirty="0">
                <a:latin typeface="Microsoft Sans Serif"/>
                <a:cs typeface="Microsoft Sans Serif"/>
              </a:rPr>
              <a:t>place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2015.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take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month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year.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shows </a:t>
            </a:r>
            <a:r>
              <a:rPr sz="1800" spc="-20" dirty="0">
                <a:latin typeface="Microsoft Sans Serif"/>
                <a:cs typeface="Microsoft Sans Serif"/>
              </a:rPr>
              <a:t>month.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Substr(DATE,7,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25B9E7E-D0C1-8461-A6FA-CA7DA4D7DC50}"/>
              </a:ext>
            </a:extLst>
          </p:cNvPr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43C97F9-AF04-3989-9B81-1E14A92590EC}"/>
              </a:ext>
            </a:extLst>
          </p:cNvPr>
          <p:cNvSpPr txBox="1"/>
          <p:nvPr/>
        </p:nvSpPr>
        <p:spPr>
          <a:xfrm>
            <a:off x="8814752" y="1833244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56E41BB5-A6DE-546D-CE08-62D3F8C4320D}"/>
              </a:ext>
            </a:extLst>
          </p:cNvPr>
          <p:cNvGrpSpPr/>
          <p:nvPr/>
        </p:nvGrpSpPr>
        <p:grpSpPr>
          <a:xfrm>
            <a:off x="771525" y="2324100"/>
            <a:ext cx="9772650" cy="838200"/>
            <a:chOff x="771525" y="2324100"/>
            <a:chExt cx="9772650" cy="838200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537A4245-7AC9-128B-A8D0-CD73526767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495550"/>
              <a:ext cx="5591175" cy="50482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6120D51-2F95-317D-6E92-782ECBF5798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0975" y="2324100"/>
              <a:ext cx="2743200" cy="838200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C6F00CD6-592A-0BB8-76AB-59A52AFE5426}"/>
              </a:ext>
            </a:extLst>
          </p:cNvPr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tabLst>
                <a:tab pos="68897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their 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04/06/2010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20/03/2017.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GROUP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groups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195" dirty="0">
                <a:latin typeface="Microsoft Sans Serif"/>
                <a:cs typeface="Microsoft Sans Serif"/>
              </a:rPr>
              <a:t>ORDER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00" dirty="0">
                <a:latin typeface="Microsoft Sans Serif"/>
                <a:cs typeface="Microsoft Sans Serif"/>
              </a:rPr>
              <a:t>DESC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decreasing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C2FD1770-AE92-734A-97FD-8C670A36B42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C9B9B-3238-245A-96AF-42F0F41D7B36}"/>
              </a:ext>
            </a:extLst>
          </p:cNvPr>
          <p:cNvSpPr txBox="1"/>
          <p:nvPr/>
        </p:nvSpPr>
        <p:spPr>
          <a:xfrm>
            <a:off x="1750142" y="6105832"/>
            <a:ext cx="842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4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lang="en-US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8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lang="en-US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lang="en-US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lang="en-US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lang="en-US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675" y="5467350"/>
            <a:ext cx="10635738" cy="9924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2400" spc="-10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lang="en-US" sz="2400" spc="-2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lang="en-US" sz="2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lang="en-US"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lang="en-US" sz="2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lang="en-US"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lang="en-US"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4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C82BFB06-1925-8346-4A15-6548C8E8C18A}"/>
              </a:ext>
            </a:extLst>
          </p:cNvPr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D55F111E-0153-0209-F11B-743BDD53B5D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6CBADDA7-560C-E7D2-ADE7-80DCA5F176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F160361A-DFD0-2FD0-86DD-7C850B7B277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A0BF5693-FAEA-EEC3-A7C8-D5267F4FC90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2890" y="5456464"/>
            <a:ext cx="10146891" cy="10096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lang="en-US"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lang="en-US" sz="2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lang="en-US" sz="24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lang="en-US"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lang="en-US" sz="2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lang="en-US" sz="2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</a:p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lang="en-US"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lang="en-US" sz="2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lang="en-US" sz="24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lang="en-US" sz="2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lang="en-US"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lang="en-US"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lang="en-US" sz="2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</a:p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lang="en-US"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lang="en-US" sz="2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lang="en-US" sz="24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lang="en-US" sz="2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lang="en-US" sz="2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lang="en-US" sz="2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lang="en-US" sz="2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lang="en-US" sz="24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lang="en-US" sz="2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lang="en-US"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CF18D25D-03B1-91D4-504F-5D32AA5C95DE}"/>
              </a:ext>
            </a:extLst>
          </p:cNvPr>
          <p:cNvGrpSpPr/>
          <p:nvPr/>
        </p:nvGrpSpPr>
        <p:grpSpPr>
          <a:xfrm>
            <a:off x="771525" y="1466850"/>
            <a:ext cx="11115675" cy="3209925"/>
            <a:chOff x="771525" y="1466850"/>
            <a:chExt cx="11115675" cy="3209925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9F64DE24-E723-0822-9538-5BDF30BEC2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1714500"/>
              <a:ext cx="4562475" cy="1009650"/>
            </a:xfrm>
            <a:prstGeom prst="rect">
              <a:avLst/>
            </a:prstGeom>
          </p:spPr>
        </p:pic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1C8EF1C8-7A96-B4BA-89BC-1B5A6E225BD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3067050"/>
              <a:ext cx="4562475" cy="1295400"/>
            </a:xfrm>
            <a:prstGeom prst="rect">
              <a:avLst/>
            </a:prstGeom>
          </p:spPr>
        </p:pic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0BDA0AEC-1FE6-7031-1122-D2FA27E5311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9275" y="1466850"/>
              <a:ext cx="2562225" cy="3209925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5BF86482-E681-DD58-AAE0-B696FE1439D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725" y="1990725"/>
              <a:ext cx="3419475" cy="173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17573"/>
            <a:ext cx="9745589" cy="7593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z="2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Total success by site 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8F256AAE-3B90-D5A0-7D83-347A72E4D7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63040"/>
            <a:ext cx="10399486" cy="4562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seeks to forecast the successful landing of the Falcon 9 first stage. SpaceX states that their Falcon 9 rocket launch costs $62 million, significantly lower than other providers whose costs exceed $165 million each. This cost disparity stems from SpaceX's ability to reuse the first stage. By predicting the landing outcome, we can estimate the cost of a launch, which holds relevance for other companies aiming to compete with SpaceX in the rocket launch market.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primary indicators of a successful or unsuccessful landing?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different rocket variables influence the likelihood of landing success or failure?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contribute to SpaceX achieving the highest possible landing success rate?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896465"/>
            <a:ext cx="10551583" cy="12804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lang="en-US" sz="24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</a:t>
            </a:r>
            <a:r>
              <a:rPr lang="en-US" sz="2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lang="en-US" sz="24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lang="en-US"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spc="-40" dirty="0"/>
              <a:t>Dashboard</a:t>
            </a:r>
            <a:r>
              <a:rPr lang="en-US" sz="4000" spc="-95" dirty="0"/>
              <a:t> </a:t>
            </a:r>
            <a:r>
              <a:rPr lang="en-US" sz="4000" spc="645" dirty="0"/>
              <a:t>–</a:t>
            </a:r>
            <a:r>
              <a:rPr lang="en-US" sz="4000" spc="35" dirty="0"/>
              <a:t> </a:t>
            </a:r>
            <a:r>
              <a:rPr lang="en-US" sz="4000" spc="-20" dirty="0"/>
              <a:t>Total</a:t>
            </a:r>
            <a:r>
              <a:rPr lang="en-US" sz="4000" spc="-55" dirty="0"/>
              <a:t> </a:t>
            </a:r>
            <a:r>
              <a:rPr lang="en-US" sz="4000" spc="-130" dirty="0"/>
              <a:t>success</a:t>
            </a:r>
            <a:r>
              <a:rPr lang="en-US" sz="4000" spc="5" dirty="0"/>
              <a:t> </a:t>
            </a:r>
            <a:r>
              <a:rPr lang="en-US" sz="4000" spc="-75" dirty="0"/>
              <a:t>launches</a:t>
            </a:r>
            <a:r>
              <a:rPr lang="en-US" sz="4000" dirty="0"/>
              <a:t> for</a:t>
            </a:r>
            <a:r>
              <a:rPr lang="en-US" sz="4000" spc="-70" dirty="0"/>
              <a:t> </a:t>
            </a:r>
            <a:r>
              <a:rPr lang="en-US" sz="4000" spc="-20" dirty="0"/>
              <a:t>Site</a:t>
            </a:r>
            <a:r>
              <a:rPr lang="en-US" sz="4000" spc="30" dirty="0"/>
              <a:t> </a:t>
            </a:r>
            <a:r>
              <a:rPr lang="en-US" sz="4000" spc="-360" dirty="0"/>
              <a:t>KSC</a:t>
            </a:r>
            <a:r>
              <a:rPr lang="en-US" sz="4000" spc="95" dirty="0"/>
              <a:t> </a:t>
            </a:r>
            <a:r>
              <a:rPr lang="en-US" sz="4000" spc="-145" dirty="0"/>
              <a:t>LC-</a:t>
            </a:r>
            <a:r>
              <a:rPr lang="en-US" sz="4000" spc="35" dirty="0"/>
              <a:t>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BF33E5F-F157-4B97-B3A8-3D39BC5D9AD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3729" y="5648938"/>
            <a:ext cx="10230944" cy="10543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lang="en-US" sz="2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lang="en-US"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lang="en-US"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lang="en-US"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4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lang="en-US"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lang="en-US"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lang="en-US" sz="2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spc="-20" dirty="0"/>
              <a:t>Dashboard</a:t>
            </a:r>
            <a:r>
              <a:rPr lang="en-US" sz="4000" spc="114" dirty="0"/>
              <a:t> </a:t>
            </a:r>
            <a:r>
              <a:rPr lang="en-US" sz="4000" spc="395" dirty="0"/>
              <a:t>–</a:t>
            </a:r>
            <a:r>
              <a:rPr lang="en-US" sz="4000" spc="-25" dirty="0"/>
              <a:t> </a:t>
            </a:r>
            <a:r>
              <a:rPr lang="en-US" sz="4000" spc="-40" dirty="0"/>
              <a:t>Payload</a:t>
            </a:r>
            <a:r>
              <a:rPr lang="en-US" sz="4000" spc="180" dirty="0"/>
              <a:t> </a:t>
            </a:r>
            <a:r>
              <a:rPr lang="en-US" sz="4000" spc="-65" dirty="0"/>
              <a:t>mass</a:t>
            </a:r>
            <a:r>
              <a:rPr lang="en-US" sz="4000" spc="10" dirty="0"/>
              <a:t> </a:t>
            </a:r>
            <a:r>
              <a:rPr lang="en-US" sz="4000" dirty="0"/>
              <a:t>vs</a:t>
            </a:r>
            <a:r>
              <a:rPr lang="en-US" sz="4000" spc="5" dirty="0"/>
              <a:t> </a:t>
            </a:r>
            <a:r>
              <a:rPr lang="en-US" sz="4000" spc="-30" dirty="0"/>
              <a:t>Outcome</a:t>
            </a:r>
            <a:r>
              <a:rPr lang="en-US" sz="4000" spc="30" dirty="0"/>
              <a:t> </a:t>
            </a:r>
            <a:r>
              <a:rPr lang="en-US" sz="4000" dirty="0"/>
              <a:t>for</a:t>
            </a:r>
            <a:r>
              <a:rPr lang="en-US" sz="4000" spc="30" dirty="0"/>
              <a:t> </a:t>
            </a:r>
            <a:r>
              <a:rPr lang="en-US" sz="4000" dirty="0"/>
              <a:t>all</a:t>
            </a:r>
            <a:r>
              <a:rPr lang="en-US" sz="4000" spc="5" dirty="0"/>
              <a:t> </a:t>
            </a:r>
            <a:r>
              <a:rPr lang="en-US" sz="4000" dirty="0"/>
              <a:t>sites</a:t>
            </a:r>
            <a:r>
              <a:rPr lang="en-US" sz="4000" spc="5" dirty="0"/>
              <a:t> </a:t>
            </a:r>
            <a:r>
              <a:rPr lang="en-US" sz="4000" dirty="0"/>
              <a:t>with</a:t>
            </a:r>
            <a:r>
              <a:rPr lang="en-US" sz="4000" spc="50" dirty="0"/>
              <a:t> </a:t>
            </a:r>
            <a:r>
              <a:rPr lang="en-US" sz="4000" dirty="0"/>
              <a:t>different</a:t>
            </a:r>
            <a:r>
              <a:rPr lang="en-US" sz="4000" spc="65" dirty="0"/>
              <a:t> </a:t>
            </a:r>
            <a:r>
              <a:rPr lang="en-US" sz="4000" spc="-10" dirty="0"/>
              <a:t>payload</a:t>
            </a:r>
            <a:r>
              <a:rPr lang="en-US" sz="4000" spc="114" dirty="0"/>
              <a:t> </a:t>
            </a:r>
            <a:r>
              <a:rPr lang="en-US" sz="4000" spc="-65" dirty="0"/>
              <a:t>mass</a:t>
            </a:r>
            <a:r>
              <a:rPr lang="en-US" sz="4000" spc="10" dirty="0"/>
              <a:t> </a:t>
            </a:r>
            <a:r>
              <a:rPr lang="en-US" sz="4000" spc="-10" dirty="0"/>
              <a:t>selected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87331CE2-1CD3-E0F7-7BE3-2FF2607C0BA8}"/>
              </a:ext>
            </a:extLst>
          </p:cNvPr>
          <p:cNvGrpSpPr/>
          <p:nvPr/>
        </p:nvGrpSpPr>
        <p:grpSpPr>
          <a:xfrm>
            <a:off x="770011" y="1419225"/>
            <a:ext cx="10515600" cy="3971925"/>
            <a:chOff x="1152525" y="1419225"/>
            <a:chExt cx="9648825" cy="397192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FF5C97CD-37D1-0450-8F87-454095F9379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5" y="1419225"/>
              <a:ext cx="9648825" cy="1866900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D58939D-947C-799B-9D96-5DE2F115BC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525" y="3524250"/>
              <a:ext cx="9648825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F455CE30-FC6D-D518-E688-1DCA5A87489D}"/>
              </a:ext>
            </a:extLst>
          </p:cNvPr>
          <p:cNvGrpSpPr/>
          <p:nvPr/>
        </p:nvGrpSpPr>
        <p:grpSpPr>
          <a:xfrm>
            <a:off x="771525" y="1685925"/>
            <a:ext cx="10601325" cy="4429125"/>
            <a:chOff x="771525" y="1685925"/>
            <a:chExt cx="10601325" cy="442912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A6C12934-B712-5A76-FF84-A1BAD6C993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700" y="1685925"/>
              <a:ext cx="3867150" cy="2952750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B0D5F77-87B1-CCF6-8381-DE5BD626C27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2667000"/>
              <a:ext cx="2343150" cy="1238250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F3C9480-A322-B7CF-3BCD-9D1E96CE2C8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0425" y="1685925"/>
              <a:ext cx="3895725" cy="2952750"/>
            </a:xfrm>
            <a:prstGeom prst="rect">
              <a:avLst/>
            </a:prstGeom>
          </p:spPr>
        </p:pic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F3DAAA15-0A5D-92DA-0417-54C85439983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525" y="5791200"/>
              <a:ext cx="9315450" cy="323850"/>
            </a:xfrm>
            <a:prstGeom prst="rect">
              <a:avLst/>
            </a:prstGeom>
          </p:spPr>
        </p:pic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0F15EB41-FB06-213B-9501-E9A0F386FC32}"/>
              </a:ext>
            </a:extLst>
          </p:cNvPr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could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decide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between </a:t>
            </a:r>
            <a:r>
              <a:rPr sz="1800" spc="-25" dirty="0">
                <a:latin typeface="Microsoft Sans Serif"/>
                <a:cs typeface="Microsoft Sans Serif"/>
              </a:rPr>
              <a:t>them.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 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tree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best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CFF9F67-69C3-226D-EE5C-783A936595CC}"/>
              </a:ext>
            </a:extLst>
          </p:cNvPr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Microsoft Sans Serif"/>
                <a:cs typeface="Microsoft Sans Serif"/>
              </a:rPr>
              <a:t>As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1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accuracy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all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equal,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confusion</a:t>
            </a:r>
            <a:r>
              <a:rPr sz="2150" spc="1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matrices</a:t>
            </a:r>
            <a:r>
              <a:rPr sz="2150" spc="-6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also </a:t>
            </a:r>
            <a:r>
              <a:rPr sz="2150" spc="-10" dirty="0">
                <a:latin typeface="Microsoft Sans Serif"/>
                <a:cs typeface="Microsoft Sans Serif"/>
              </a:rPr>
              <a:t>identical.</a:t>
            </a:r>
            <a:r>
              <a:rPr sz="2150" dirty="0">
                <a:latin typeface="Microsoft Sans Serif"/>
                <a:cs typeface="Microsoft Sans Serif"/>
              </a:rPr>
              <a:t>	</a:t>
            </a:r>
            <a:r>
              <a:rPr sz="2150" spc="-105" dirty="0">
                <a:latin typeface="Microsoft Sans Serif"/>
                <a:cs typeface="Microsoft Sans Serif"/>
              </a:rPr>
              <a:t>The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problem</a:t>
            </a:r>
            <a:r>
              <a:rPr sz="2150" spc="-3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of these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models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false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5A9AFEF4-7951-AE64-C5A5-11E454A98218}"/>
              </a:ext>
            </a:extLst>
          </p:cNvPr>
          <p:cNvGrpSpPr/>
          <p:nvPr/>
        </p:nvGrpSpPr>
        <p:grpSpPr>
          <a:xfrm>
            <a:off x="923925" y="1752600"/>
            <a:ext cx="9458325" cy="4114800"/>
            <a:chOff x="923925" y="1752600"/>
            <a:chExt cx="9458325" cy="41148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D56CB7A-0246-15C9-937A-C9B95D806E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9050" y="4114800"/>
              <a:ext cx="2743200" cy="1543050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6953204A-660B-CAE8-9FF5-FF08FAF911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925" y="1752600"/>
              <a:ext cx="2590800" cy="2000250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A86F470C-5ED9-9C14-2D34-D6C622F845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675" y="1752600"/>
              <a:ext cx="2590800" cy="200025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B2A213D9-F54D-17AD-D544-78E7BF7B42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925" y="3867150"/>
              <a:ext cx="2590800" cy="200025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9DCB4D14-134E-127C-EA32-7F010F13E77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675" y="3867150"/>
              <a:ext cx="2590800" cy="2000250"/>
            </a:xfrm>
            <a:prstGeom prst="rect">
              <a:avLst/>
            </a:prstGeom>
          </p:spPr>
        </p:pic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219EA3EE-E67F-06AF-DE7D-01F636B84DC8}"/>
              </a:ext>
            </a:extLst>
          </p:cNvPr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4D3D3E2-EA97-BE71-F4B6-C4EDEF6D848A}"/>
              </a:ext>
            </a:extLst>
          </p:cNvPr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FCEE6A2-A78B-21CA-3012-C16F69CB24A0}"/>
              </a:ext>
            </a:extLst>
          </p:cNvPr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4C6C235-E6B0-5506-C5BD-B94373C24423}"/>
              </a:ext>
            </a:extLst>
          </p:cNvPr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SVM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95" dirty="0"/>
              <a:t>The</a:t>
            </a:r>
            <a:r>
              <a:rPr lang="en-US" sz="1600" spc="-25" dirty="0"/>
              <a:t> </a:t>
            </a:r>
            <a:r>
              <a:rPr lang="en-US" sz="1600" spc="-95" dirty="0"/>
              <a:t>success</a:t>
            </a:r>
            <a:r>
              <a:rPr lang="en-US" sz="1600" spc="-145" dirty="0"/>
              <a:t> </a:t>
            </a:r>
            <a:r>
              <a:rPr lang="en-US" sz="1600" dirty="0"/>
              <a:t>of</a:t>
            </a:r>
            <a:r>
              <a:rPr lang="en-US" sz="1600" spc="-70" dirty="0"/>
              <a:t> </a:t>
            </a:r>
            <a:r>
              <a:rPr lang="en-US" sz="1600" dirty="0"/>
              <a:t>a</a:t>
            </a:r>
            <a:r>
              <a:rPr lang="en-US" sz="1600" spc="25" dirty="0"/>
              <a:t> </a:t>
            </a:r>
            <a:r>
              <a:rPr lang="en-US" sz="1600" spc="-45" dirty="0"/>
              <a:t>mission</a:t>
            </a:r>
            <a:r>
              <a:rPr lang="en-US" sz="1600" spc="-90" dirty="0"/>
              <a:t> </a:t>
            </a:r>
            <a:r>
              <a:rPr lang="en-US" sz="1600" spc="-40" dirty="0"/>
              <a:t>can</a:t>
            </a:r>
            <a:r>
              <a:rPr lang="en-US" sz="1600" spc="20" dirty="0"/>
              <a:t> </a:t>
            </a:r>
            <a:r>
              <a:rPr lang="en-US" sz="1600" dirty="0"/>
              <a:t>be</a:t>
            </a:r>
            <a:r>
              <a:rPr lang="en-US" sz="1600" spc="-60" dirty="0"/>
              <a:t> </a:t>
            </a:r>
            <a:r>
              <a:rPr lang="en-US" sz="1600" spc="-40" dirty="0"/>
              <a:t>explained</a:t>
            </a:r>
            <a:r>
              <a:rPr lang="en-US" sz="1600" spc="-80" dirty="0"/>
              <a:t> </a:t>
            </a:r>
            <a:r>
              <a:rPr lang="en-US" sz="1600" dirty="0"/>
              <a:t>by</a:t>
            </a:r>
            <a:r>
              <a:rPr lang="en-US" sz="1600" spc="5" dirty="0"/>
              <a:t> </a:t>
            </a:r>
            <a:r>
              <a:rPr lang="en-US" sz="1600" spc="-60" dirty="0"/>
              <a:t>several</a:t>
            </a:r>
            <a:r>
              <a:rPr lang="en-US" sz="1600" spc="25" dirty="0"/>
              <a:t> </a:t>
            </a:r>
            <a:r>
              <a:rPr lang="en-US" sz="1600" spc="-25" dirty="0"/>
              <a:t>factors</a:t>
            </a:r>
            <a:r>
              <a:rPr lang="en-US" sz="1600" spc="-30" dirty="0"/>
              <a:t> </a:t>
            </a:r>
            <a:r>
              <a:rPr lang="en-US" sz="1600" spc="-55" dirty="0"/>
              <a:t>such</a:t>
            </a:r>
            <a:r>
              <a:rPr lang="en-US" sz="1600" spc="-50" dirty="0"/>
              <a:t> </a:t>
            </a:r>
            <a:r>
              <a:rPr lang="en-US" sz="1600" spc="-105" dirty="0"/>
              <a:t>as</a:t>
            </a:r>
            <a:r>
              <a:rPr lang="en-US" sz="1600" spc="-15" dirty="0"/>
              <a:t> </a:t>
            </a:r>
            <a:r>
              <a:rPr lang="en-US" sz="1600" dirty="0"/>
              <a:t>the</a:t>
            </a:r>
            <a:r>
              <a:rPr lang="en-US" sz="1600" spc="10" dirty="0"/>
              <a:t> </a:t>
            </a:r>
            <a:r>
              <a:rPr lang="en-US" sz="1600" spc="-50" dirty="0"/>
              <a:t>launch</a:t>
            </a:r>
            <a:r>
              <a:rPr lang="en-US" sz="1600" spc="-90" dirty="0"/>
              <a:t> </a:t>
            </a:r>
            <a:r>
              <a:rPr lang="en-US" sz="1600" dirty="0"/>
              <a:t>site,</a:t>
            </a:r>
            <a:r>
              <a:rPr lang="en-US" sz="1600" spc="90" dirty="0"/>
              <a:t> </a:t>
            </a:r>
            <a:r>
              <a:rPr lang="en-US" sz="1600" dirty="0"/>
              <a:t>the</a:t>
            </a:r>
            <a:r>
              <a:rPr lang="en-US" sz="1600" spc="10" dirty="0"/>
              <a:t> </a:t>
            </a:r>
            <a:r>
              <a:rPr lang="en-US" sz="1600" dirty="0"/>
              <a:t>orbit</a:t>
            </a:r>
            <a:r>
              <a:rPr lang="en-US" sz="1600" spc="-50" dirty="0"/>
              <a:t> </a:t>
            </a:r>
            <a:r>
              <a:rPr lang="en-US" sz="1600" spc="-25" dirty="0"/>
              <a:t>and </a:t>
            </a:r>
            <a:r>
              <a:rPr lang="en-US" sz="1600" spc="-50" dirty="0"/>
              <a:t>especially</a:t>
            </a:r>
            <a:r>
              <a:rPr lang="en-US" sz="1600" spc="-105" dirty="0"/>
              <a:t> </a:t>
            </a:r>
            <a:r>
              <a:rPr lang="en-US" sz="1600" dirty="0"/>
              <a:t>the</a:t>
            </a:r>
            <a:r>
              <a:rPr lang="en-US" sz="1600" spc="-120" dirty="0"/>
              <a:t> </a:t>
            </a:r>
            <a:r>
              <a:rPr lang="en-US" sz="1600" spc="-30" dirty="0"/>
              <a:t>number</a:t>
            </a:r>
            <a:r>
              <a:rPr lang="en-US" sz="1600" spc="-90" dirty="0"/>
              <a:t> </a:t>
            </a:r>
            <a:r>
              <a:rPr lang="en-US" sz="1600" dirty="0"/>
              <a:t>of</a:t>
            </a:r>
            <a:r>
              <a:rPr lang="en-US" sz="1600" spc="-10" dirty="0"/>
              <a:t> </a:t>
            </a:r>
            <a:r>
              <a:rPr lang="en-US" sz="1600" spc="-30" dirty="0"/>
              <a:t>previous</a:t>
            </a:r>
            <a:r>
              <a:rPr lang="en-US" sz="1600" spc="-35" dirty="0"/>
              <a:t> </a:t>
            </a:r>
            <a:r>
              <a:rPr lang="en-US" sz="1600" spc="-70" dirty="0"/>
              <a:t>launches.</a:t>
            </a:r>
            <a:r>
              <a:rPr lang="en-US" sz="1600" spc="-145" dirty="0"/>
              <a:t> </a:t>
            </a:r>
            <a:r>
              <a:rPr lang="en-US" sz="1600" spc="-55" dirty="0"/>
              <a:t>Indeed,</a:t>
            </a:r>
            <a:r>
              <a:rPr lang="en-US" sz="1600" spc="-70" dirty="0"/>
              <a:t> </a:t>
            </a:r>
            <a:r>
              <a:rPr lang="en-US" sz="1600" dirty="0"/>
              <a:t>we </a:t>
            </a:r>
            <a:r>
              <a:rPr lang="en-US" sz="1600" spc="-80" dirty="0"/>
              <a:t>can</a:t>
            </a:r>
            <a:r>
              <a:rPr lang="en-US" sz="1600" spc="-35" dirty="0"/>
              <a:t> </a:t>
            </a:r>
            <a:r>
              <a:rPr lang="en-US" sz="1600" spc="-90" dirty="0"/>
              <a:t>assume</a:t>
            </a:r>
            <a:r>
              <a:rPr lang="en-US" sz="1600" spc="-30" dirty="0"/>
              <a:t> </a:t>
            </a:r>
            <a:r>
              <a:rPr lang="en-US" sz="1600" dirty="0"/>
              <a:t>that</a:t>
            </a:r>
            <a:r>
              <a:rPr lang="en-US" sz="1600" spc="-55" dirty="0"/>
              <a:t> </a:t>
            </a:r>
            <a:r>
              <a:rPr lang="en-US" sz="1600" dirty="0"/>
              <a:t>there </a:t>
            </a:r>
            <a:r>
              <a:rPr lang="en-US" sz="1600" spc="-70" dirty="0"/>
              <a:t>has</a:t>
            </a:r>
            <a:r>
              <a:rPr lang="en-US" sz="1600" spc="-35" dirty="0"/>
              <a:t> </a:t>
            </a:r>
            <a:r>
              <a:rPr lang="en-US" sz="1600" spc="-20" dirty="0"/>
              <a:t>been</a:t>
            </a:r>
            <a:r>
              <a:rPr lang="en-US" sz="1600" spc="15" dirty="0"/>
              <a:t> </a:t>
            </a:r>
            <a:r>
              <a:rPr lang="en-US" sz="1600" dirty="0"/>
              <a:t>a</a:t>
            </a:r>
            <a:r>
              <a:rPr lang="en-US" sz="1600" spc="15" dirty="0"/>
              <a:t> </a:t>
            </a:r>
            <a:r>
              <a:rPr lang="en-US" sz="1600" dirty="0"/>
              <a:t>gain</a:t>
            </a:r>
            <a:r>
              <a:rPr lang="en-US" sz="1600" spc="-55" dirty="0"/>
              <a:t> </a:t>
            </a:r>
            <a:r>
              <a:rPr lang="en-US" sz="1600" spc="-25" dirty="0"/>
              <a:t>in </a:t>
            </a:r>
            <a:r>
              <a:rPr lang="en-US" sz="1600" spc="-30" dirty="0"/>
              <a:t>knowledge</a:t>
            </a:r>
            <a:r>
              <a:rPr lang="en-US" sz="1600" spc="-105" dirty="0"/>
              <a:t> </a:t>
            </a:r>
            <a:r>
              <a:rPr lang="en-US" sz="1600" spc="-35" dirty="0"/>
              <a:t>between</a:t>
            </a:r>
            <a:r>
              <a:rPr lang="en-US" sz="1600" spc="-70" dirty="0"/>
              <a:t> </a:t>
            </a:r>
            <a:r>
              <a:rPr lang="en-US" sz="1600" spc="-65" dirty="0"/>
              <a:t>launches</a:t>
            </a:r>
            <a:r>
              <a:rPr lang="en-US" sz="1600" spc="-75" dirty="0"/>
              <a:t> </a:t>
            </a:r>
            <a:r>
              <a:rPr lang="en-US" sz="1600" dirty="0"/>
              <a:t>that</a:t>
            </a:r>
            <a:r>
              <a:rPr lang="en-US" sz="1600" spc="45" dirty="0"/>
              <a:t> </a:t>
            </a:r>
            <a:r>
              <a:rPr lang="en-US" sz="1600" spc="-20" dirty="0"/>
              <a:t>allowed</a:t>
            </a:r>
            <a:r>
              <a:rPr lang="en-US" sz="1600" spc="-10" dirty="0"/>
              <a:t> </a:t>
            </a:r>
            <a:r>
              <a:rPr lang="en-US" sz="1600" dirty="0"/>
              <a:t>to</a:t>
            </a:r>
            <a:r>
              <a:rPr lang="en-US" sz="1600" spc="10" dirty="0"/>
              <a:t> </a:t>
            </a:r>
            <a:r>
              <a:rPr lang="en-US" sz="1600" dirty="0"/>
              <a:t>go</a:t>
            </a:r>
            <a:r>
              <a:rPr lang="en-US" sz="1600" spc="5" dirty="0"/>
              <a:t> </a:t>
            </a:r>
            <a:r>
              <a:rPr lang="en-US" sz="1600" dirty="0"/>
              <a:t>from</a:t>
            </a:r>
            <a:r>
              <a:rPr lang="en-US" sz="1600" spc="45" dirty="0"/>
              <a:t> </a:t>
            </a:r>
            <a:r>
              <a:rPr lang="en-US" sz="1600" dirty="0"/>
              <a:t>a</a:t>
            </a:r>
            <a:r>
              <a:rPr lang="en-US" sz="1600" spc="45" dirty="0"/>
              <a:t> </a:t>
            </a:r>
            <a:r>
              <a:rPr lang="en-US" sz="1600" spc="-50" dirty="0"/>
              <a:t>launch</a:t>
            </a:r>
            <a:r>
              <a:rPr lang="en-US" sz="1600" spc="-90" dirty="0"/>
              <a:t> </a:t>
            </a:r>
            <a:r>
              <a:rPr lang="en-US" sz="1600" spc="-20" dirty="0"/>
              <a:t>failure</a:t>
            </a:r>
            <a:r>
              <a:rPr lang="en-US" sz="1600" spc="-45" dirty="0"/>
              <a:t> </a:t>
            </a:r>
            <a:r>
              <a:rPr lang="en-US" sz="1600" dirty="0"/>
              <a:t>to</a:t>
            </a:r>
            <a:r>
              <a:rPr lang="en-US" sz="1600" spc="80" dirty="0"/>
              <a:t> </a:t>
            </a:r>
            <a:r>
              <a:rPr lang="en-US" sz="1600" dirty="0"/>
              <a:t>a</a:t>
            </a:r>
            <a:r>
              <a:rPr lang="en-US" sz="1600" spc="45" dirty="0"/>
              <a:t> </a:t>
            </a:r>
            <a:r>
              <a:rPr lang="en-US" sz="1600"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95" dirty="0"/>
              <a:t>The</a:t>
            </a:r>
            <a:r>
              <a:rPr lang="en-US" sz="1600" spc="-25" dirty="0"/>
              <a:t> </a:t>
            </a:r>
            <a:r>
              <a:rPr lang="en-US" sz="1600" dirty="0"/>
              <a:t>orbits</a:t>
            </a:r>
            <a:r>
              <a:rPr lang="en-US" sz="1600" spc="-80" dirty="0"/>
              <a:t> </a:t>
            </a:r>
            <a:r>
              <a:rPr lang="en-US" sz="1600" dirty="0"/>
              <a:t>with</a:t>
            </a:r>
            <a:r>
              <a:rPr lang="en-US" sz="1600" spc="-40" dirty="0"/>
              <a:t> </a:t>
            </a:r>
            <a:r>
              <a:rPr lang="en-US" sz="1600" dirty="0"/>
              <a:t>the</a:t>
            </a:r>
            <a:r>
              <a:rPr lang="en-US" sz="1600" spc="15" dirty="0"/>
              <a:t> </a:t>
            </a:r>
            <a:r>
              <a:rPr lang="en-US" sz="1600" dirty="0"/>
              <a:t>best</a:t>
            </a:r>
            <a:r>
              <a:rPr lang="en-US" sz="1600" spc="-40" dirty="0"/>
              <a:t> </a:t>
            </a:r>
            <a:r>
              <a:rPr lang="en-US" sz="1600" spc="-95" dirty="0"/>
              <a:t>success</a:t>
            </a:r>
            <a:r>
              <a:rPr lang="en-US" sz="1600" spc="-145" dirty="0"/>
              <a:t> </a:t>
            </a:r>
            <a:r>
              <a:rPr lang="en-US" sz="1600" spc="-20" dirty="0"/>
              <a:t>rates</a:t>
            </a:r>
            <a:r>
              <a:rPr lang="en-US" sz="1600" spc="40" dirty="0"/>
              <a:t> </a:t>
            </a:r>
            <a:r>
              <a:rPr lang="en-US" sz="1600" spc="-10" dirty="0"/>
              <a:t>are</a:t>
            </a:r>
            <a:r>
              <a:rPr lang="en-US" sz="1600" spc="75" dirty="0"/>
              <a:t> </a:t>
            </a:r>
            <a:r>
              <a:rPr lang="en-US" sz="1600" spc="-190" dirty="0"/>
              <a:t>GEO,</a:t>
            </a:r>
            <a:r>
              <a:rPr lang="en-US" sz="1600" spc="70" dirty="0"/>
              <a:t> </a:t>
            </a:r>
            <a:r>
              <a:rPr lang="en-US" sz="1600" spc="-155" dirty="0"/>
              <a:t>HEO,</a:t>
            </a:r>
            <a:r>
              <a:rPr lang="en-US" sz="1600" spc="-70" dirty="0"/>
              <a:t> </a:t>
            </a:r>
            <a:r>
              <a:rPr lang="en-US" sz="1600" spc="-185" dirty="0"/>
              <a:t>SSO,</a:t>
            </a:r>
            <a:r>
              <a:rPr lang="en-US" sz="1600" spc="5" dirty="0"/>
              <a:t> </a:t>
            </a:r>
            <a:r>
              <a:rPr lang="en-US" sz="1600" spc="-155" dirty="0"/>
              <a:t>ES-</a:t>
            </a:r>
            <a:r>
              <a:rPr lang="en-US" sz="1600"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30" dirty="0">
                <a:solidFill>
                  <a:srgbClr val="292929"/>
                </a:solidFill>
              </a:rPr>
              <a:t>Depending</a:t>
            </a:r>
            <a:r>
              <a:rPr lang="en-US" sz="1600" spc="-14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on</a:t>
            </a:r>
            <a:r>
              <a:rPr lang="en-US" sz="1600" spc="-1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the</a:t>
            </a:r>
            <a:r>
              <a:rPr lang="en-US" sz="1600" spc="2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orbits,</a:t>
            </a:r>
            <a:r>
              <a:rPr lang="en-US" sz="1600" spc="-1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the</a:t>
            </a:r>
            <a:r>
              <a:rPr lang="en-US" sz="1600" spc="-45" dirty="0">
                <a:solidFill>
                  <a:srgbClr val="292929"/>
                </a:solidFill>
              </a:rPr>
              <a:t> </a:t>
            </a:r>
            <a:r>
              <a:rPr lang="en-US" sz="1600" spc="-25" dirty="0">
                <a:solidFill>
                  <a:srgbClr val="292929"/>
                </a:solidFill>
              </a:rPr>
              <a:t>payload</a:t>
            </a:r>
            <a:r>
              <a:rPr lang="en-US" sz="1600" spc="-20" dirty="0">
                <a:solidFill>
                  <a:srgbClr val="292929"/>
                </a:solidFill>
              </a:rPr>
              <a:t> </a:t>
            </a:r>
            <a:r>
              <a:rPr lang="en-US" sz="1600" spc="-95" dirty="0">
                <a:solidFill>
                  <a:srgbClr val="292929"/>
                </a:solidFill>
              </a:rPr>
              <a:t>mass</a:t>
            </a:r>
            <a:r>
              <a:rPr lang="en-US" sz="1600" spc="-15" dirty="0">
                <a:solidFill>
                  <a:srgbClr val="292929"/>
                </a:solidFill>
              </a:rPr>
              <a:t> </a:t>
            </a:r>
            <a:r>
              <a:rPr lang="en-US" sz="1600" spc="-80" dirty="0">
                <a:solidFill>
                  <a:srgbClr val="292929"/>
                </a:solidFill>
              </a:rPr>
              <a:t>can</a:t>
            </a:r>
            <a:r>
              <a:rPr lang="en-US" sz="1600" spc="-3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be</a:t>
            </a:r>
            <a:r>
              <a:rPr lang="en-US" sz="1600" spc="2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a</a:t>
            </a:r>
            <a:r>
              <a:rPr lang="en-US" sz="1600" spc="40" dirty="0">
                <a:solidFill>
                  <a:srgbClr val="292929"/>
                </a:solidFill>
              </a:rPr>
              <a:t> </a:t>
            </a:r>
            <a:r>
              <a:rPr lang="en-US" sz="1600" spc="-10" dirty="0">
                <a:solidFill>
                  <a:srgbClr val="292929"/>
                </a:solidFill>
              </a:rPr>
              <a:t>criterion</a:t>
            </a:r>
            <a:r>
              <a:rPr lang="en-US" sz="1600" spc="-3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to</a:t>
            </a:r>
            <a:r>
              <a:rPr lang="en-US" sz="1600" spc="75" dirty="0">
                <a:solidFill>
                  <a:srgbClr val="292929"/>
                </a:solidFill>
              </a:rPr>
              <a:t> </a:t>
            </a:r>
            <a:r>
              <a:rPr lang="en-US" sz="1600" spc="-20" dirty="0">
                <a:solidFill>
                  <a:srgbClr val="292929"/>
                </a:solidFill>
              </a:rPr>
              <a:t>take</a:t>
            </a:r>
            <a:r>
              <a:rPr lang="en-US" sz="1600" spc="-5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into</a:t>
            </a:r>
            <a:r>
              <a:rPr lang="en-US" sz="1600" spc="5" dirty="0">
                <a:solidFill>
                  <a:srgbClr val="292929"/>
                </a:solidFill>
              </a:rPr>
              <a:t> </a:t>
            </a:r>
            <a:r>
              <a:rPr lang="en-US" sz="1600" spc="-45" dirty="0">
                <a:solidFill>
                  <a:srgbClr val="292929"/>
                </a:solidFill>
              </a:rPr>
              <a:t>account</a:t>
            </a:r>
            <a:r>
              <a:rPr lang="en-US" sz="1600" spc="-9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for</a:t>
            </a:r>
            <a:r>
              <a:rPr lang="en-US" sz="1600" spc="7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the</a:t>
            </a:r>
            <a:r>
              <a:rPr lang="en-US" sz="1600" spc="-45" dirty="0">
                <a:solidFill>
                  <a:srgbClr val="292929"/>
                </a:solidFill>
              </a:rPr>
              <a:t> </a:t>
            </a:r>
            <a:r>
              <a:rPr lang="en-US" sz="1600" spc="-90" dirty="0">
                <a:solidFill>
                  <a:srgbClr val="292929"/>
                </a:solidFill>
              </a:rPr>
              <a:t>success</a:t>
            </a:r>
            <a:r>
              <a:rPr lang="en-US" sz="1600" spc="-7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of</a:t>
            </a:r>
            <a:r>
              <a:rPr lang="en-US" sz="1600" spc="35" dirty="0">
                <a:solidFill>
                  <a:srgbClr val="292929"/>
                </a:solidFill>
              </a:rPr>
              <a:t> </a:t>
            </a:r>
            <a:r>
              <a:rPr lang="en-US" sz="1600" spc="-50" dirty="0">
                <a:solidFill>
                  <a:srgbClr val="292929"/>
                </a:solidFill>
              </a:rPr>
              <a:t>a </a:t>
            </a:r>
            <a:r>
              <a:rPr lang="en-US" sz="1600" spc="-45" dirty="0">
                <a:solidFill>
                  <a:srgbClr val="292929"/>
                </a:solidFill>
              </a:rPr>
              <a:t>mission.</a:t>
            </a:r>
            <a:r>
              <a:rPr lang="en-US" sz="1600" spc="-75" dirty="0">
                <a:solidFill>
                  <a:srgbClr val="292929"/>
                </a:solidFill>
              </a:rPr>
              <a:t> </a:t>
            </a:r>
            <a:r>
              <a:rPr lang="en-US" sz="1600" spc="-120" dirty="0">
                <a:solidFill>
                  <a:srgbClr val="292929"/>
                </a:solidFill>
              </a:rPr>
              <a:t>Some</a:t>
            </a:r>
            <a:r>
              <a:rPr lang="en-US" sz="1600" spc="-3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orbits</a:t>
            </a:r>
            <a:r>
              <a:rPr lang="en-US" sz="1600" spc="-50" dirty="0">
                <a:solidFill>
                  <a:srgbClr val="292929"/>
                </a:solidFill>
              </a:rPr>
              <a:t> </a:t>
            </a:r>
            <a:r>
              <a:rPr lang="en-US" sz="1600" spc="-10" dirty="0">
                <a:solidFill>
                  <a:srgbClr val="292929"/>
                </a:solidFill>
              </a:rPr>
              <a:t>require</a:t>
            </a:r>
            <a:r>
              <a:rPr lang="en-US" sz="1600" spc="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a</a:t>
            </a:r>
            <a:r>
              <a:rPr lang="en-US" sz="1600" spc="2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light</a:t>
            </a:r>
            <a:r>
              <a:rPr lang="en-US" sz="1600" spc="-114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or</a:t>
            </a:r>
            <a:r>
              <a:rPr lang="en-US" sz="1600" spc="55" dirty="0">
                <a:solidFill>
                  <a:srgbClr val="292929"/>
                </a:solidFill>
              </a:rPr>
              <a:t> </a:t>
            </a:r>
            <a:r>
              <a:rPr lang="en-US" sz="1600" spc="-70" dirty="0">
                <a:solidFill>
                  <a:srgbClr val="292929"/>
                </a:solidFill>
              </a:rPr>
              <a:t>heavy</a:t>
            </a:r>
            <a:r>
              <a:rPr lang="en-US" sz="1600" spc="5" dirty="0">
                <a:solidFill>
                  <a:srgbClr val="292929"/>
                </a:solidFill>
              </a:rPr>
              <a:t> </a:t>
            </a:r>
            <a:r>
              <a:rPr lang="en-US" sz="1600" spc="-25" dirty="0">
                <a:solidFill>
                  <a:srgbClr val="292929"/>
                </a:solidFill>
              </a:rPr>
              <a:t>payload</a:t>
            </a:r>
            <a:r>
              <a:rPr lang="en-US" sz="1600" spc="-30" dirty="0">
                <a:solidFill>
                  <a:srgbClr val="292929"/>
                </a:solidFill>
              </a:rPr>
              <a:t> </a:t>
            </a:r>
            <a:r>
              <a:rPr lang="en-US" sz="1600" spc="-100" dirty="0">
                <a:solidFill>
                  <a:srgbClr val="292929"/>
                </a:solidFill>
              </a:rPr>
              <a:t>mass.</a:t>
            </a:r>
            <a:r>
              <a:rPr lang="en-US" sz="1600" spc="-7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But</a:t>
            </a:r>
            <a:r>
              <a:rPr lang="en-US" sz="1600" spc="-50" dirty="0">
                <a:solidFill>
                  <a:srgbClr val="292929"/>
                </a:solidFill>
              </a:rPr>
              <a:t> </a:t>
            </a:r>
            <a:r>
              <a:rPr lang="en-US" sz="1600" spc="-25" dirty="0">
                <a:solidFill>
                  <a:srgbClr val="292929"/>
                </a:solidFill>
              </a:rPr>
              <a:t>generally</a:t>
            </a:r>
            <a:r>
              <a:rPr lang="en-US" sz="1600" spc="3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low</a:t>
            </a:r>
            <a:r>
              <a:rPr lang="en-US" sz="1600" spc="2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weighted</a:t>
            </a:r>
            <a:r>
              <a:rPr lang="en-US" sz="1600" spc="-35" dirty="0">
                <a:solidFill>
                  <a:srgbClr val="292929"/>
                </a:solidFill>
              </a:rPr>
              <a:t> </a:t>
            </a:r>
            <a:r>
              <a:rPr lang="en-US" sz="1600" spc="-10" dirty="0">
                <a:solidFill>
                  <a:srgbClr val="292929"/>
                </a:solidFill>
              </a:rPr>
              <a:t>payloads perform</a:t>
            </a:r>
            <a:r>
              <a:rPr lang="en-US" sz="1600" spc="-2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better</a:t>
            </a:r>
            <a:r>
              <a:rPr lang="en-US" sz="1600" spc="-11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than</a:t>
            </a:r>
            <a:r>
              <a:rPr lang="en-US" sz="1600" spc="-15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the</a:t>
            </a:r>
            <a:r>
              <a:rPr lang="en-US" sz="1600" spc="-65" dirty="0">
                <a:solidFill>
                  <a:srgbClr val="292929"/>
                </a:solidFill>
              </a:rPr>
              <a:t> </a:t>
            </a:r>
            <a:r>
              <a:rPr lang="en-US" sz="1600" spc="-70" dirty="0">
                <a:solidFill>
                  <a:srgbClr val="292929"/>
                </a:solidFill>
              </a:rPr>
              <a:t>heavy</a:t>
            </a:r>
            <a:r>
              <a:rPr lang="en-US" sz="1600" spc="-30" dirty="0">
                <a:solidFill>
                  <a:srgbClr val="292929"/>
                </a:solidFill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weighted</a:t>
            </a:r>
            <a:r>
              <a:rPr lang="en-US" sz="1600" spc="-65" dirty="0">
                <a:solidFill>
                  <a:srgbClr val="292929"/>
                </a:solidFill>
              </a:rPr>
              <a:t> </a:t>
            </a:r>
            <a:r>
              <a:rPr lang="en-US" sz="1600"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10" dirty="0"/>
              <a:t>With</a:t>
            </a:r>
            <a:r>
              <a:rPr lang="en-US" sz="1600" spc="-110" dirty="0"/>
              <a:t> </a:t>
            </a:r>
            <a:r>
              <a:rPr lang="en-US" sz="1600" dirty="0"/>
              <a:t>the</a:t>
            </a:r>
            <a:r>
              <a:rPr lang="en-US" sz="1600" spc="-120" dirty="0"/>
              <a:t> </a:t>
            </a:r>
            <a:r>
              <a:rPr lang="en-US" sz="1600" spc="-20" dirty="0"/>
              <a:t>current</a:t>
            </a:r>
            <a:r>
              <a:rPr lang="en-US" sz="1600" spc="-75" dirty="0"/>
              <a:t> </a:t>
            </a:r>
            <a:r>
              <a:rPr lang="en-US" sz="1600" spc="-20" dirty="0"/>
              <a:t>data,</a:t>
            </a:r>
            <a:r>
              <a:rPr lang="en-US" sz="1600" spc="-40" dirty="0"/>
              <a:t> </a:t>
            </a:r>
            <a:r>
              <a:rPr lang="en-US" sz="1600" dirty="0"/>
              <a:t>we</a:t>
            </a:r>
            <a:r>
              <a:rPr lang="en-US" sz="1600" spc="-10" dirty="0"/>
              <a:t> </a:t>
            </a:r>
            <a:r>
              <a:rPr lang="en-US" sz="1600" spc="-25" dirty="0"/>
              <a:t>cannot</a:t>
            </a:r>
            <a:r>
              <a:rPr lang="en-US" sz="1600" spc="-65" dirty="0"/>
              <a:t> </a:t>
            </a:r>
            <a:r>
              <a:rPr lang="en-US" sz="1600" spc="-40" dirty="0"/>
              <a:t>explain</a:t>
            </a:r>
            <a:r>
              <a:rPr lang="en-US" sz="1600" spc="-75" dirty="0"/>
              <a:t> </a:t>
            </a:r>
            <a:r>
              <a:rPr lang="en-US" sz="1600" dirty="0"/>
              <a:t>why</a:t>
            </a:r>
            <a:r>
              <a:rPr lang="en-US" sz="1600" spc="-10" dirty="0"/>
              <a:t> </a:t>
            </a:r>
            <a:r>
              <a:rPr lang="en-US" sz="1600" spc="-75" dirty="0"/>
              <a:t>some</a:t>
            </a:r>
            <a:r>
              <a:rPr lang="en-US" sz="1600" spc="-45" dirty="0"/>
              <a:t> </a:t>
            </a:r>
            <a:r>
              <a:rPr lang="en-US" sz="1600" spc="-40" dirty="0"/>
              <a:t>launch</a:t>
            </a:r>
            <a:r>
              <a:rPr lang="en-US" sz="1600" spc="-60" dirty="0"/>
              <a:t> </a:t>
            </a:r>
            <a:r>
              <a:rPr lang="en-US" sz="1600" spc="-20" dirty="0"/>
              <a:t>sites</a:t>
            </a:r>
            <a:r>
              <a:rPr lang="en-US" sz="1600" spc="-45" dirty="0"/>
              <a:t> </a:t>
            </a:r>
            <a:r>
              <a:rPr lang="en-US" sz="1600" spc="-35" dirty="0"/>
              <a:t>are</a:t>
            </a:r>
            <a:r>
              <a:rPr lang="en-US" sz="1600" spc="-10" dirty="0"/>
              <a:t> </a:t>
            </a:r>
            <a:r>
              <a:rPr lang="en-US" sz="1600" dirty="0"/>
              <a:t>better</a:t>
            </a:r>
            <a:r>
              <a:rPr lang="en-US" sz="1600" spc="-30" dirty="0"/>
              <a:t> </a:t>
            </a:r>
            <a:r>
              <a:rPr lang="en-US" sz="1600" dirty="0"/>
              <a:t>than</a:t>
            </a:r>
            <a:r>
              <a:rPr lang="en-US" sz="1600" spc="-60" dirty="0"/>
              <a:t> </a:t>
            </a:r>
            <a:r>
              <a:rPr lang="en-US" sz="1600" spc="-20" dirty="0"/>
              <a:t>others</a:t>
            </a:r>
            <a:r>
              <a:rPr lang="en-US" sz="1600" spc="-45" dirty="0"/>
              <a:t> </a:t>
            </a:r>
            <a:r>
              <a:rPr lang="en-US" sz="1600" spc="-195" dirty="0"/>
              <a:t>(KSC</a:t>
            </a:r>
            <a:r>
              <a:rPr lang="en-US" sz="1600" spc="75" dirty="0"/>
              <a:t> </a:t>
            </a:r>
            <a:r>
              <a:rPr lang="en-US" sz="1600" spc="-80" dirty="0"/>
              <a:t>LC-</a:t>
            </a:r>
            <a:r>
              <a:rPr lang="en-US" sz="1600" dirty="0"/>
              <a:t>39A</a:t>
            </a:r>
            <a:r>
              <a:rPr lang="en-US" sz="1600" spc="-70" dirty="0"/>
              <a:t> </a:t>
            </a:r>
            <a:r>
              <a:rPr lang="en-US" sz="1600" spc="-25" dirty="0"/>
              <a:t>is </a:t>
            </a:r>
            <a:r>
              <a:rPr lang="en-US" sz="1600" dirty="0"/>
              <a:t>the</a:t>
            </a:r>
            <a:r>
              <a:rPr lang="en-US" sz="1600" spc="-120" dirty="0"/>
              <a:t> </a:t>
            </a:r>
            <a:r>
              <a:rPr lang="en-US" sz="1600" dirty="0"/>
              <a:t>best</a:t>
            </a:r>
            <a:r>
              <a:rPr lang="en-US" sz="1600" spc="-80" dirty="0"/>
              <a:t> </a:t>
            </a:r>
            <a:r>
              <a:rPr lang="en-US" sz="1600" spc="-60" dirty="0"/>
              <a:t>launch </a:t>
            </a:r>
            <a:r>
              <a:rPr lang="en-US" sz="1600" spc="-40" dirty="0"/>
              <a:t>site).</a:t>
            </a:r>
            <a:r>
              <a:rPr lang="en-US" sz="1600" spc="-80" dirty="0"/>
              <a:t> </a:t>
            </a:r>
            <a:r>
              <a:rPr lang="en-US" sz="1600" dirty="0"/>
              <a:t>To</a:t>
            </a:r>
            <a:r>
              <a:rPr lang="en-US" sz="1600" spc="50" dirty="0"/>
              <a:t> </a:t>
            </a:r>
            <a:r>
              <a:rPr lang="en-US" sz="1600" dirty="0"/>
              <a:t>get</a:t>
            </a:r>
            <a:r>
              <a:rPr lang="en-US" sz="1600" spc="-55" dirty="0"/>
              <a:t> </a:t>
            </a:r>
            <a:r>
              <a:rPr lang="en-US" sz="1600" dirty="0"/>
              <a:t>an</a:t>
            </a:r>
            <a:r>
              <a:rPr lang="en-US" sz="1600" spc="15" dirty="0"/>
              <a:t> </a:t>
            </a:r>
            <a:r>
              <a:rPr lang="en-US" sz="1600" spc="-65" dirty="0"/>
              <a:t>answer</a:t>
            </a:r>
            <a:r>
              <a:rPr lang="en-US" sz="1600" spc="-55" dirty="0"/>
              <a:t> </a:t>
            </a:r>
            <a:r>
              <a:rPr lang="en-US" sz="1600" dirty="0"/>
              <a:t>to</a:t>
            </a:r>
            <a:r>
              <a:rPr lang="en-US" sz="1600" spc="-15" dirty="0"/>
              <a:t> </a:t>
            </a:r>
            <a:r>
              <a:rPr lang="en-US" sz="1600" dirty="0"/>
              <a:t>this</a:t>
            </a:r>
            <a:r>
              <a:rPr lang="en-US" sz="1600" spc="-35" dirty="0"/>
              <a:t> </a:t>
            </a:r>
            <a:r>
              <a:rPr lang="en-US" sz="1600" spc="-20" dirty="0"/>
              <a:t>problem,</a:t>
            </a:r>
            <a:r>
              <a:rPr lang="en-US" sz="1600" spc="-35" dirty="0"/>
              <a:t> </a:t>
            </a:r>
            <a:r>
              <a:rPr lang="en-US" sz="1600" dirty="0"/>
              <a:t>we could</a:t>
            </a:r>
            <a:r>
              <a:rPr lang="en-US" sz="1600" spc="-35" dirty="0"/>
              <a:t> </a:t>
            </a:r>
            <a:r>
              <a:rPr lang="en-US" sz="1600" dirty="0"/>
              <a:t>obtain</a:t>
            </a:r>
            <a:r>
              <a:rPr lang="en-US" sz="1600" spc="-55" dirty="0"/>
              <a:t> </a:t>
            </a:r>
            <a:r>
              <a:rPr lang="en-US" sz="1600" spc="-40" dirty="0"/>
              <a:t>atmospheric</a:t>
            </a:r>
            <a:r>
              <a:rPr lang="en-US" sz="1600" spc="-75" dirty="0"/>
              <a:t> </a:t>
            </a:r>
            <a:r>
              <a:rPr lang="en-US" sz="1600" dirty="0"/>
              <a:t>or</a:t>
            </a:r>
            <a:r>
              <a:rPr lang="en-US" sz="1600" spc="-20" dirty="0"/>
              <a:t> </a:t>
            </a:r>
            <a:r>
              <a:rPr lang="en-US" sz="1600" dirty="0"/>
              <a:t>other</a:t>
            </a:r>
            <a:r>
              <a:rPr lang="en-US" sz="1600" spc="50" dirty="0"/>
              <a:t> </a:t>
            </a:r>
            <a:r>
              <a:rPr lang="en-US" sz="1600"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10" dirty="0"/>
              <a:t>For</a:t>
            </a:r>
            <a:r>
              <a:rPr lang="en-US" sz="1600" spc="-110" dirty="0"/>
              <a:t> </a:t>
            </a:r>
            <a:r>
              <a:rPr lang="en-US" sz="1600" dirty="0"/>
              <a:t>this</a:t>
            </a:r>
            <a:r>
              <a:rPr lang="en-US" sz="1600" spc="-70" dirty="0"/>
              <a:t> </a:t>
            </a:r>
            <a:r>
              <a:rPr lang="en-US" sz="1600" spc="-35" dirty="0"/>
              <a:t>dataset,</a:t>
            </a:r>
            <a:r>
              <a:rPr lang="en-US" sz="1600" spc="-80" dirty="0"/>
              <a:t> </a:t>
            </a:r>
            <a:r>
              <a:rPr lang="en-US" sz="1600" dirty="0"/>
              <a:t>we</a:t>
            </a:r>
            <a:r>
              <a:rPr lang="en-US" sz="1600" spc="-10" dirty="0"/>
              <a:t> </a:t>
            </a:r>
            <a:r>
              <a:rPr lang="en-US" sz="1600" spc="-65" dirty="0"/>
              <a:t>choose</a:t>
            </a:r>
            <a:r>
              <a:rPr lang="en-US" sz="1600" spc="-55" dirty="0"/>
              <a:t> </a:t>
            </a:r>
            <a:r>
              <a:rPr lang="en-US" sz="1600" dirty="0"/>
              <a:t>the</a:t>
            </a:r>
            <a:r>
              <a:rPr lang="en-US" sz="1600" spc="-5" dirty="0"/>
              <a:t> </a:t>
            </a:r>
            <a:r>
              <a:rPr lang="en-US" sz="1600" spc="-45" dirty="0"/>
              <a:t>Decision</a:t>
            </a:r>
            <a:r>
              <a:rPr lang="en-US" sz="1600" spc="-90" dirty="0"/>
              <a:t> </a:t>
            </a:r>
            <a:r>
              <a:rPr lang="en-US" sz="1600" spc="-70" dirty="0"/>
              <a:t>Tree</a:t>
            </a:r>
            <a:r>
              <a:rPr lang="en-US" sz="1600" spc="55" dirty="0"/>
              <a:t> </a:t>
            </a:r>
            <a:r>
              <a:rPr lang="en-US" sz="1600" dirty="0"/>
              <a:t>Algorithm</a:t>
            </a:r>
            <a:r>
              <a:rPr lang="en-US" sz="1600" spc="15" dirty="0"/>
              <a:t> </a:t>
            </a:r>
            <a:r>
              <a:rPr lang="en-US" sz="1600" spc="-100" dirty="0"/>
              <a:t>as</a:t>
            </a:r>
            <a:r>
              <a:rPr lang="en-US" sz="1600" spc="-20" dirty="0"/>
              <a:t> </a:t>
            </a:r>
            <a:r>
              <a:rPr lang="en-US" sz="1600" dirty="0"/>
              <a:t>the best</a:t>
            </a:r>
            <a:r>
              <a:rPr lang="en-US" sz="1600" spc="-60" dirty="0"/>
              <a:t> </a:t>
            </a:r>
            <a:r>
              <a:rPr lang="en-US" sz="1600" spc="-20" dirty="0"/>
              <a:t>model</a:t>
            </a:r>
            <a:r>
              <a:rPr lang="en-US" sz="1600" spc="-60" dirty="0"/>
              <a:t> even</a:t>
            </a:r>
            <a:r>
              <a:rPr lang="en-US" sz="1600" spc="15" dirty="0"/>
              <a:t> </a:t>
            </a:r>
            <a:r>
              <a:rPr lang="en-US" sz="1600" dirty="0"/>
              <a:t>if</a:t>
            </a:r>
            <a:r>
              <a:rPr lang="en-US" sz="1600" spc="20" dirty="0"/>
              <a:t> </a:t>
            </a:r>
            <a:r>
              <a:rPr lang="en-US" sz="1600" dirty="0"/>
              <a:t>the</a:t>
            </a:r>
            <a:r>
              <a:rPr lang="en-US" sz="1600" spc="-5" dirty="0"/>
              <a:t> </a:t>
            </a:r>
            <a:r>
              <a:rPr lang="en-US" sz="1600" dirty="0"/>
              <a:t>test</a:t>
            </a:r>
            <a:r>
              <a:rPr lang="en-US" sz="1600" spc="-75" dirty="0"/>
              <a:t> </a:t>
            </a:r>
            <a:r>
              <a:rPr lang="en-US" sz="1600" spc="-10" dirty="0"/>
              <a:t>accuracy </a:t>
            </a:r>
            <a:r>
              <a:rPr lang="en-US" sz="1600" spc="-35" dirty="0"/>
              <a:t>between</a:t>
            </a:r>
            <a:r>
              <a:rPr lang="en-US" sz="1600" spc="-85" dirty="0"/>
              <a:t> </a:t>
            </a:r>
            <a:r>
              <a:rPr lang="en-US" sz="1600" dirty="0"/>
              <a:t>all</a:t>
            </a:r>
            <a:r>
              <a:rPr lang="en-US" sz="1600" spc="-55" dirty="0"/>
              <a:t> </a:t>
            </a:r>
            <a:r>
              <a:rPr lang="en-US" sz="1600" dirty="0"/>
              <a:t>the</a:t>
            </a:r>
            <a:r>
              <a:rPr lang="en-US" sz="1600" spc="-65" dirty="0"/>
              <a:t> </a:t>
            </a:r>
            <a:r>
              <a:rPr lang="en-US" sz="1600" spc="-35" dirty="0"/>
              <a:t>models</a:t>
            </a:r>
            <a:r>
              <a:rPr lang="en-US" sz="1600" spc="-30" dirty="0"/>
              <a:t> </a:t>
            </a:r>
            <a:r>
              <a:rPr lang="en-US" sz="1600" spc="-40" dirty="0"/>
              <a:t>used</a:t>
            </a:r>
            <a:r>
              <a:rPr lang="en-US" sz="1600" spc="-35" dirty="0"/>
              <a:t> </a:t>
            </a:r>
            <a:r>
              <a:rPr lang="en-US" sz="1600" dirty="0"/>
              <a:t>is</a:t>
            </a:r>
            <a:r>
              <a:rPr lang="en-US" sz="1600" spc="-35" dirty="0"/>
              <a:t> </a:t>
            </a:r>
            <a:r>
              <a:rPr lang="en-US" sz="1600" spc="-25" dirty="0"/>
              <a:t>identical.</a:t>
            </a:r>
            <a:r>
              <a:rPr lang="en-US" sz="1600" spc="-95" dirty="0"/>
              <a:t> </a:t>
            </a:r>
            <a:r>
              <a:rPr lang="en-US" sz="1600" spc="-150" dirty="0"/>
              <a:t>We</a:t>
            </a:r>
            <a:r>
              <a:rPr lang="en-US" sz="1600" spc="35" dirty="0"/>
              <a:t> </a:t>
            </a:r>
            <a:r>
              <a:rPr lang="en-US" sz="1600" spc="-65" dirty="0"/>
              <a:t>choose</a:t>
            </a:r>
            <a:r>
              <a:rPr lang="en-US" sz="1600" spc="-55" dirty="0"/>
              <a:t> </a:t>
            </a:r>
            <a:r>
              <a:rPr lang="en-US" sz="1600" spc="-45" dirty="0"/>
              <a:t>Decision</a:t>
            </a:r>
            <a:r>
              <a:rPr lang="en-US" sz="1600" spc="-90" dirty="0"/>
              <a:t> </a:t>
            </a:r>
            <a:r>
              <a:rPr lang="en-US" sz="1600" spc="-95" dirty="0"/>
              <a:t>Tree</a:t>
            </a:r>
            <a:r>
              <a:rPr lang="en-US" sz="1600" dirty="0"/>
              <a:t> Algorithm</a:t>
            </a:r>
            <a:r>
              <a:rPr lang="en-US" sz="1600" spc="45" dirty="0"/>
              <a:t> </a:t>
            </a:r>
            <a:r>
              <a:rPr lang="en-US" sz="1600" spc="-75" dirty="0"/>
              <a:t>because</a:t>
            </a:r>
            <a:r>
              <a:rPr lang="en-US" sz="1600" spc="-45" dirty="0"/>
              <a:t> </a:t>
            </a:r>
            <a:r>
              <a:rPr lang="en-US" sz="1600" spc="55" dirty="0"/>
              <a:t>it</a:t>
            </a:r>
            <a:r>
              <a:rPr lang="en-US" sz="1600" spc="-50" dirty="0"/>
              <a:t> </a:t>
            </a:r>
            <a:r>
              <a:rPr lang="en-US" sz="1600" spc="-40" dirty="0"/>
              <a:t>has</a:t>
            </a:r>
            <a:r>
              <a:rPr lang="en-US" sz="1600" spc="35" dirty="0"/>
              <a:t> </a:t>
            </a:r>
            <a:r>
              <a:rPr lang="en-US" sz="1600" dirty="0"/>
              <a:t>a</a:t>
            </a:r>
            <a:r>
              <a:rPr lang="en-US" sz="1600" spc="15" dirty="0"/>
              <a:t> </a:t>
            </a:r>
            <a:r>
              <a:rPr lang="en-US" sz="1600" spc="-10" dirty="0"/>
              <a:t>better </a:t>
            </a:r>
            <a:r>
              <a:rPr lang="en-US" sz="1600" dirty="0"/>
              <a:t>train</a:t>
            </a:r>
            <a:r>
              <a:rPr lang="en-US" sz="1600" spc="15" dirty="0"/>
              <a:t> </a:t>
            </a:r>
            <a:r>
              <a:rPr lang="en-US" sz="1600" spc="-10" dirty="0"/>
              <a:t>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84640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Dropping unnecessary columns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for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10515600" cy="4727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Datasets are collected from SpaceX rest API and Web scrapping from Wikipedia.</a:t>
            </a:r>
          </a:p>
          <a:p>
            <a:pPr marL="699135" marR="0" lvl="1" indent="-229235" defTabSz="91440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9135" algn="l"/>
              </a:tabLst>
              <a:defRPr/>
            </a:pPr>
            <a:r>
              <a:rPr kumimoji="0" lang="en-US" sz="18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The</a:t>
            </a:r>
            <a:r>
              <a:rPr kumimoji="0" lang="en-US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information</a:t>
            </a:r>
            <a:r>
              <a:rPr kumimoji="0" lang="en-US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obtained</a:t>
            </a:r>
            <a:r>
              <a:rPr kumimoji="0" lang="en-US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by</a:t>
            </a:r>
            <a:r>
              <a:rPr kumimoji="0" lang="en-US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the</a:t>
            </a:r>
            <a:r>
              <a:rPr kumimoji="0" lang="en-US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API</a:t>
            </a:r>
            <a:r>
              <a:rPr kumimoji="0" lang="en-US" sz="18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are</a:t>
            </a:r>
            <a:r>
              <a:rPr kumimoji="0" lang="en-US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rocket,</a:t>
            </a:r>
            <a:r>
              <a:rPr kumimoji="0" lang="en-US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launches,</a:t>
            </a:r>
            <a:r>
              <a:rPr kumimoji="0" lang="en-US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payload</a:t>
            </a:r>
            <a:r>
              <a:rPr kumimoji="0" lang="en-US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Sans Serif"/>
                <a:cs typeface="Microsoft Sans Serif"/>
              </a:rPr>
              <a:t>information</a:t>
            </a: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699135" algn="l"/>
              </a:tabLst>
              <a:defRPr/>
            </a:pPr>
            <a:r>
              <a:rPr lang="en-US" sz="1800" spc="-95" dirty="0">
                <a:latin typeface="Microsoft Sans Serif"/>
                <a:cs typeface="Microsoft Sans Serif"/>
              </a:rPr>
              <a:t>The</a:t>
            </a:r>
            <a:r>
              <a:rPr lang="en-US" sz="1800" spc="-2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information</a:t>
            </a:r>
            <a:r>
              <a:rPr lang="en-US" sz="1800" spc="-40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obtained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by</a:t>
            </a:r>
            <a:r>
              <a:rPr lang="en-US" sz="1800" spc="2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the</a:t>
            </a:r>
            <a:r>
              <a:rPr lang="en-US" sz="1800" spc="-50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web scrapping</a:t>
            </a:r>
            <a:r>
              <a:rPr lang="en-US" sz="1800" spc="-14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of</a:t>
            </a:r>
            <a:r>
              <a:rPr lang="en-US" sz="1800" spc="35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Wikipedia</a:t>
            </a:r>
            <a:r>
              <a:rPr lang="en-US" sz="1800" spc="-90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are</a:t>
            </a:r>
            <a:r>
              <a:rPr lang="en-US" sz="1800" spc="25" dirty="0"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latin typeface="Microsoft Sans Serif"/>
                <a:cs typeface="Microsoft Sans Serif"/>
              </a:rPr>
              <a:t>launches,</a:t>
            </a:r>
            <a:r>
              <a:rPr lang="en-US" sz="1800" spc="-70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landing, </a:t>
            </a:r>
            <a:r>
              <a:rPr lang="en-US" sz="1800" spc="-25" dirty="0">
                <a:latin typeface="Microsoft Sans Serif"/>
                <a:cs typeface="Microsoft Sans Serif"/>
              </a:rPr>
              <a:t>payload</a:t>
            </a:r>
            <a:r>
              <a:rPr lang="en-US" sz="1800" spc="-75" dirty="0"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information.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0" name="object 6">
            <a:extLst>
              <a:ext uri="{FF2B5EF4-FFF2-40B4-BE49-F238E27FC236}">
                <a16:creationId xmlns:a16="http://schemas.microsoft.com/office/drawing/2014/main" id="{F6EB3D7A-9B88-8B6A-3166-77116B436806}"/>
              </a:ext>
            </a:extLst>
          </p:cNvPr>
          <p:cNvGrpSpPr/>
          <p:nvPr/>
        </p:nvGrpSpPr>
        <p:grpSpPr>
          <a:xfrm>
            <a:off x="1517713" y="4585870"/>
            <a:ext cx="1050925" cy="841375"/>
            <a:chOff x="2436876" y="3151251"/>
            <a:chExt cx="1050925" cy="841375"/>
          </a:xfrm>
        </p:grpSpPr>
        <p:sp>
          <p:nvSpPr>
            <p:cNvPr id="51" name="object 7">
              <a:extLst>
                <a:ext uri="{FF2B5EF4-FFF2-40B4-BE49-F238E27FC236}">
                  <a16:creationId xmlns:a16="http://schemas.microsoft.com/office/drawing/2014/main" id="{0A572B03-0C5F-0944-6E8E-19876D6C626D}"/>
                </a:ext>
              </a:extLst>
            </p:cNvPr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3B519807-8C71-872A-BFDB-39F029189255}"/>
                </a:ext>
              </a:extLst>
            </p:cNvPr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9">
            <a:extLst>
              <a:ext uri="{FF2B5EF4-FFF2-40B4-BE49-F238E27FC236}">
                <a16:creationId xmlns:a16="http://schemas.microsoft.com/office/drawing/2014/main" id="{F7894B71-A559-950A-E9E1-8CBA94D77A23}"/>
              </a:ext>
            </a:extLst>
          </p:cNvPr>
          <p:cNvSpPr txBox="1"/>
          <p:nvPr/>
        </p:nvSpPr>
        <p:spPr>
          <a:xfrm>
            <a:off x="1724976" y="4657561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4" name="object 10">
            <a:extLst>
              <a:ext uri="{FF2B5EF4-FFF2-40B4-BE49-F238E27FC236}">
                <a16:creationId xmlns:a16="http://schemas.microsoft.com/office/drawing/2014/main" id="{321037DA-8A66-D246-9799-302C34CC8B29}"/>
              </a:ext>
            </a:extLst>
          </p:cNvPr>
          <p:cNvGrpSpPr/>
          <p:nvPr/>
        </p:nvGrpSpPr>
        <p:grpSpPr>
          <a:xfrm>
            <a:off x="2755963" y="4585870"/>
            <a:ext cx="2289175" cy="841375"/>
            <a:chOff x="3675126" y="3151251"/>
            <a:chExt cx="2289175" cy="841375"/>
          </a:xfrm>
        </p:grpSpPr>
        <p:sp>
          <p:nvSpPr>
            <p:cNvPr id="55" name="object 11">
              <a:extLst>
                <a:ext uri="{FF2B5EF4-FFF2-40B4-BE49-F238E27FC236}">
                  <a16:creationId xmlns:a16="http://schemas.microsoft.com/office/drawing/2014/main" id="{198EECEB-0311-7169-6820-BC3E21B66016}"/>
                </a:ext>
              </a:extLst>
            </p:cNvPr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2">
              <a:extLst>
                <a:ext uri="{FF2B5EF4-FFF2-40B4-BE49-F238E27FC236}">
                  <a16:creationId xmlns:a16="http://schemas.microsoft.com/office/drawing/2014/main" id="{99A89712-1AB3-12AF-38A4-C49480450F91}"/>
                </a:ext>
              </a:extLst>
            </p:cNvPr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3">
              <a:extLst>
                <a:ext uri="{FF2B5EF4-FFF2-40B4-BE49-F238E27FC236}">
                  <a16:creationId xmlns:a16="http://schemas.microsoft.com/office/drawing/2014/main" id="{3C26318E-EEAA-562A-46D0-4EC4E71F1633}"/>
                </a:ext>
              </a:extLst>
            </p:cNvPr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53051F1C-A0E0-C578-E7A3-756A4FAFC0FC}"/>
                </a:ext>
              </a:extLst>
            </p:cNvPr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15">
            <a:extLst>
              <a:ext uri="{FF2B5EF4-FFF2-40B4-BE49-F238E27FC236}">
                <a16:creationId xmlns:a16="http://schemas.microsoft.com/office/drawing/2014/main" id="{43577C60-2E6A-20F8-3CAF-BA0766A30B6A}"/>
              </a:ext>
            </a:extLst>
          </p:cNvPr>
          <p:cNvSpPr txBox="1"/>
          <p:nvPr/>
        </p:nvSpPr>
        <p:spPr>
          <a:xfrm>
            <a:off x="3916615" y="4761701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16">
            <a:extLst>
              <a:ext uri="{FF2B5EF4-FFF2-40B4-BE49-F238E27FC236}">
                <a16:creationId xmlns:a16="http://schemas.microsoft.com/office/drawing/2014/main" id="{700EBF50-7D4C-C467-188A-FBA78E3E128B}"/>
              </a:ext>
            </a:extLst>
          </p:cNvPr>
          <p:cNvGrpSpPr/>
          <p:nvPr/>
        </p:nvGrpSpPr>
        <p:grpSpPr>
          <a:xfrm>
            <a:off x="5175313" y="4585870"/>
            <a:ext cx="2193925" cy="841375"/>
            <a:chOff x="6094476" y="3151251"/>
            <a:chExt cx="2193925" cy="841375"/>
          </a:xfrm>
        </p:grpSpPr>
        <p:sp>
          <p:nvSpPr>
            <p:cNvPr id="61" name="object 17">
              <a:extLst>
                <a:ext uri="{FF2B5EF4-FFF2-40B4-BE49-F238E27FC236}">
                  <a16:creationId xmlns:a16="http://schemas.microsoft.com/office/drawing/2014/main" id="{EBD2EFD1-EDC5-F4B9-AA38-BC63D00FD603}"/>
                </a:ext>
              </a:extLst>
            </p:cNvPr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22CBEFA2-B7BB-4EE2-BC09-CCD685942D5B}"/>
                </a:ext>
              </a:extLst>
            </p:cNvPr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6F70649C-91FC-5FD1-1198-0432485E2036}"/>
                </a:ext>
              </a:extLst>
            </p:cNvPr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0">
              <a:extLst>
                <a:ext uri="{FF2B5EF4-FFF2-40B4-BE49-F238E27FC236}">
                  <a16:creationId xmlns:a16="http://schemas.microsoft.com/office/drawing/2014/main" id="{D27941C8-296D-66E7-944B-8323903C47AA}"/>
                </a:ext>
              </a:extLst>
            </p:cNvPr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21">
            <a:extLst>
              <a:ext uri="{FF2B5EF4-FFF2-40B4-BE49-F238E27FC236}">
                <a16:creationId xmlns:a16="http://schemas.microsoft.com/office/drawing/2014/main" id="{F7F0FD00-D061-F97D-4BB3-16B6599484CE}"/>
              </a:ext>
            </a:extLst>
          </p:cNvPr>
          <p:cNvSpPr txBox="1"/>
          <p:nvPr/>
        </p:nvSpPr>
        <p:spPr>
          <a:xfrm>
            <a:off x="6273863" y="4623906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6" name="object 22">
            <a:extLst>
              <a:ext uri="{FF2B5EF4-FFF2-40B4-BE49-F238E27FC236}">
                <a16:creationId xmlns:a16="http://schemas.microsoft.com/office/drawing/2014/main" id="{03F859FB-FFFB-9E40-4FA2-E0B9597CA2C4}"/>
              </a:ext>
            </a:extLst>
          </p:cNvPr>
          <p:cNvGrpSpPr/>
          <p:nvPr/>
        </p:nvGrpSpPr>
        <p:grpSpPr>
          <a:xfrm>
            <a:off x="7461313" y="4585870"/>
            <a:ext cx="2089150" cy="841375"/>
            <a:chOff x="8380476" y="3151251"/>
            <a:chExt cx="2089150" cy="841375"/>
          </a:xfrm>
        </p:grpSpPr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6944F66D-6D36-CFE1-BAF6-FF9753AE408D}"/>
                </a:ext>
              </a:extLst>
            </p:cNvPr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4">
              <a:extLst>
                <a:ext uri="{FF2B5EF4-FFF2-40B4-BE49-F238E27FC236}">
                  <a16:creationId xmlns:a16="http://schemas.microsoft.com/office/drawing/2014/main" id="{8F94E973-286B-6778-C4BB-41042DE7C799}"/>
                </a:ext>
              </a:extLst>
            </p:cNvPr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5">
              <a:extLst>
                <a:ext uri="{FF2B5EF4-FFF2-40B4-BE49-F238E27FC236}">
                  <a16:creationId xmlns:a16="http://schemas.microsoft.com/office/drawing/2014/main" id="{5B98DB8A-C7CC-226B-3F6D-612567571CAB}"/>
                </a:ext>
              </a:extLst>
            </p:cNvPr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6">
              <a:extLst>
                <a:ext uri="{FF2B5EF4-FFF2-40B4-BE49-F238E27FC236}">
                  <a16:creationId xmlns:a16="http://schemas.microsoft.com/office/drawing/2014/main" id="{6D06694F-764D-EACD-141B-EEA510A26B57}"/>
                </a:ext>
              </a:extLst>
            </p:cNvPr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27">
            <a:extLst>
              <a:ext uri="{FF2B5EF4-FFF2-40B4-BE49-F238E27FC236}">
                <a16:creationId xmlns:a16="http://schemas.microsoft.com/office/drawing/2014/main" id="{6971C03C-4108-BD08-D08D-0622C8726F57}"/>
              </a:ext>
            </a:extLst>
          </p:cNvPr>
          <p:cNvSpPr txBox="1"/>
          <p:nvPr/>
        </p:nvSpPr>
        <p:spPr>
          <a:xfrm>
            <a:off x="8542337" y="4654386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5" name="object 28">
            <a:extLst>
              <a:ext uri="{FF2B5EF4-FFF2-40B4-BE49-F238E27FC236}">
                <a16:creationId xmlns:a16="http://schemas.microsoft.com/office/drawing/2014/main" id="{0B560C34-AD11-BC25-A536-91FC1BEB32C7}"/>
              </a:ext>
            </a:extLst>
          </p:cNvPr>
          <p:cNvGrpSpPr/>
          <p:nvPr/>
        </p:nvGrpSpPr>
        <p:grpSpPr>
          <a:xfrm>
            <a:off x="1563751" y="5682506"/>
            <a:ext cx="1050925" cy="927100"/>
            <a:chOff x="2436876" y="5389626"/>
            <a:chExt cx="1050925" cy="927100"/>
          </a:xfrm>
        </p:grpSpPr>
        <p:sp>
          <p:nvSpPr>
            <p:cNvPr id="96" name="object 29">
              <a:extLst>
                <a:ext uri="{FF2B5EF4-FFF2-40B4-BE49-F238E27FC236}">
                  <a16:creationId xmlns:a16="http://schemas.microsoft.com/office/drawing/2014/main" id="{0BBB08C6-1764-6DC6-70A7-742374F3E17D}"/>
                </a:ext>
              </a:extLst>
            </p:cNvPr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0">
              <a:extLst>
                <a:ext uri="{FF2B5EF4-FFF2-40B4-BE49-F238E27FC236}">
                  <a16:creationId xmlns:a16="http://schemas.microsoft.com/office/drawing/2014/main" id="{F2E6A8BB-FDE4-A387-8B71-026B78D2F6E1}"/>
                </a:ext>
              </a:extLst>
            </p:cNvPr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31">
            <a:extLst>
              <a:ext uri="{FF2B5EF4-FFF2-40B4-BE49-F238E27FC236}">
                <a16:creationId xmlns:a16="http://schemas.microsoft.com/office/drawing/2014/main" id="{4316C8E4-0C2B-F752-FF90-A00A1B0A4B81}"/>
              </a:ext>
            </a:extLst>
          </p:cNvPr>
          <p:cNvSpPr txBox="1"/>
          <p:nvPr/>
        </p:nvSpPr>
        <p:spPr>
          <a:xfrm>
            <a:off x="1691004" y="569584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9" name="object 32">
            <a:extLst>
              <a:ext uri="{FF2B5EF4-FFF2-40B4-BE49-F238E27FC236}">
                <a16:creationId xmlns:a16="http://schemas.microsoft.com/office/drawing/2014/main" id="{24685B1B-7F37-C71D-8018-7F8E931CBF48}"/>
              </a:ext>
            </a:extLst>
          </p:cNvPr>
          <p:cNvGrpSpPr/>
          <p:nvPr/>
        </p:nvGrpSpPr>
        <p:grpSpPr>
          <a:xfrm>
            <a:off x="3687826" y="5682506"/>
            <a:ext cx="1336675" cy="927100"/>
            <a:chOff x="4560951" y="5389626"/>
            <a:chExt cx="1336675" cy="927100"/>
          </a:xfrm>
        </p:grpSpPr>
        <p:sp>
          <p:nvSpPr>
            <p:cNvPr id="100" name="object 33">
              <a:extLst>
                <a:ext uri="{FF2B5EF4-FFF2-40B4-BE49-F238E27FC236}">
                  <a16:creationId xmlns:a16="http://schemas.microsoft.com/office/drawing/2014/main" id="{3C78757B-3E1F-8B00-5D07-4BBB8C1C6CE1}"/>
                </a:ext>
              </a:extLst>
            </p:cNvPr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34">
              <a:extLst>
                <a:ext uri="{FF2B5EF4-FFF2-40B4-BE49-F238E27FC236}">
                  <a16:creationId xmlns:a16="http://schemas.microsoft.com/office/drawing/2014/main" id="{F39F12EF-438A-F6AE-FC2A-FBF471133D03}"/>
                </a:ext>
              </a:extLst>
            </p:cNvPr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35">
            <a:extLst>
              <a:ext uri="{FF2B5EF4-FFF2-40B4-BE49-F238E27FC236}">
                <a16:creationId xmlns:a16="http://schemas.microsoft.com/office/drawing/2014/main" id="{EA6D5D0B-A6D0-3B3B-7F5A-8693B0390478}"/>
              </a:ext>
            </a:extLst>
          </p:cNvPr>
          <p:cNvSpPr txBox="1"/>
          <p:nvPr/>
        </p:nvSpPr>
        <p:spPr>
          <a:xfrm>
            <a:off x="3826509" y="579705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3" name="object 36">
            <a:extLst>
              <a:ext uri="{FF2B5EF4-FFF2-40B4-BE49-F238E27FC236}">
                <a16:creationId xmlns:a16="http://schemas.microsoft.com/office/drawing/2014/main" id="{57C3E405-DB6B-0334-DD1A-B9F5FDB8EFBC}"/>
              </a:ext>
            </a:extLst>
          </p:cNvPr>
          <p:cNvGrpSpPr/>
          <p:nvPr/>
        </p:nvGrpSpPr>
        <p:grpSpPr>
          <a:xfrm>
            <a:off x="6078601" y="5682506"/>
            <a:ext cx="1336675" cy="927100"/>
            <a:chOff x="6951726" y="5389626"/>
            <a:chExt cx="1336675" cy="927100"/>
          </a:xfrm>
        </p:grpSpPr>
        <p:sp>
          <p:nvSpPr>
            <p:cNvPr id="104" name="object 37">
              <a:extLst>
                <a:ext uri="{FF2B5EF4-FFF2-40B4-BE49-F238E27FC236}">
                  <a16:creationId xmlns:a16="http://schemas.microsoft.com/office/drawing/2014/main" id="{858886DC-C408-2EE1-D1CC-EB40304BFB39}"/>
                </a:ext>
              </a:extLst>
            </p:cNvPr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8">
              <a:extLst>
                <a:ext uri="{FF2B5EF4-FFF2-40B4-BE49-F238E27FC236}">
                  <a16:creationId xmlns:a16="http://schemas.microsoft.com/office/drawing/2014/main" id="{D5658A10-10F7-F321-D037-8D927797AC62}"/>
                </a:ext>
              </a:extLst>
            </p:cNvPr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39">
            <a:extLst>
              <a:ext uri="{FF2B5EF4-FFF2-40B4-BE49-F238E27FC236}">
                <a16:creationId xmlns:a16="http://schemas.microsoft.com/office/drawing/2014/main" id="{6166672F-C9C0-70C6-FB27-685C706AC177}"/>
              </a:ext>
            </a:extLst>
          </p:cNvPr>
          <p:cNvSpPr txBox="1"/>
          <p:nvPr/>
        </p:nvSpPr>
        <p:spPr>
          <a:xfrm>
            <a:off x="6343015" y="590373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7" name="object 40">
            <a:extLst>
              <a:ext uri="{FF2B5EF4-FFF2-40B4-BE49-F238E27FC236}">
                <a16:creationId xmlns:a16="http://schemas.microsoft.com/office/drawing/2014/main" id="{479B199C-37FD-13A6-CECD-03C465668F9C}"/>
              </a:ext>
            </a:extLst>
          </p:cNvPr>
          <p:cNvGrpSpPr/>
          <p:nvPr/>
        </p:nvGrpSpPr>
        <p:grpSpPr>
          <a:xfrm>
            <a:off x="8552974" y="5695840"/>
            <a:ext cx="927100" cy="927100"/>
            <a:chOff x="9399651" y="5389626"/>
            <a:chExt cx="927100" cy="927100"/>
          </a:xfrm>
        </p:grpSpPr>
        <p:sp>
          <p:nvSpPr>
            <p:cNvPr id="108" name="object 41">
              <a:extLst>
                <a:ext uri="{FF2B5EF4-FFF2-40B4-BE49-F238E27FC236}">
                  <a16:creationId xmlns:a16="http://schemas.microsoft.com/office/drawing/2014/main" id="{6F9ABE7C-9E08-BAD4-89E9-036744D6E41C}"/>
                </a:ext>
              </a:extLst>
            </p:cNvPr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2">
              <a:extLst>
                <a:ext uri="{FF2B5EF4-FFF2-40B4-BE49-F238E27FC236}">
                  <a16:creationId xmlns:a16="http://schemas.microsoft.com/office/drawing/2014/main" id="{8D4A29A3-5E66-07B7-9304-1E31718F70A7}"/>
                </a:ext>
              </a:extLst>
            </p:cNvPr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43">
            <a:extLst>
              <a:ext uri="{FF2B5EF4-FFF2-40B4-BE49-F238E27FC236}">
                <a16:creationId xmlns:a16="http://schemas.microsoft.com/office/drawing/2014/main" id="{6ED813C9-F16A-0AE6-2AB4-8BF6EE93BF53}"/>
              </a:ext>
            </a:extLst>
          </p:cNvPr>
          <p:cNvSpPr txBox="1"/>
          <p:nvPr/>
        </p:nvSpPr>
        <p:spPr>
          <a:xfrm>
            <a:off x="8735441" y="590373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1" name="object 44">
            <a:extLst>
              <a:ext uri="{FF2B5EF4-FFF2-40B4-BE49-F238E27FC236}">
                <a16:creationId xmlns:a16="http://schemas.microsoft.com/office/drawing/2014/main" id="{6DC2AC5B-BABE-2D94-5677-7DE9ABDC3650}"/>
              </a:ext>
            </a:extLst>
          </p:cNvPr>
          <p:cNvGrpSpPr/>
          <p:nvPr/>
        </p:nvGrpSpPr>
        <p:grpSpPr>
          <a:xfrm>
            <a:off x="2725801" y="5873006"/>
            <a:ext cx="5680075" cy="527050"/>
            <a:chOff x="3598926" y="5580126"/>
            <a:chExt cx="5680075" cy="527050"/>
          </a:xfrm>
        </p:grpSpPr>
        <p:sp>
          <p:nvSpPr>
            <p:cNvPr id="112" name="object 45">
              <a:extLst>
                <a:ext uri="{FF2B5EF4-FFF2-40B4-BE49-F238E27FC236}">
                  <a16:creationId xmlns:a16="http://schemas.microsoft.com/office/drawing/2014/main" id="{4A198B96-EFE4-3C7A-B8E3-967E36E29CC9}"/>
                </a:ext>
              </a:extLst>
            </p:cNvPr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6">
              <a:extLst>
                <a:ext uri="{FF2B5EF4-FFF2-40B4-BE49-F238E27FC236}">
                  <a16:creationId xmlns:a16="http://schemas.microsoft.com/office/drawing/2014/main" id="{F77C7A09-1422-5E89-A4DE-A3E1A63E6AC4}"/>
                </a:ext>
              </a:extLst>
            </p:cNvPr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7">
              <a:extLst>
                <a:ext uri="{FF2B5EF4-FFF2-40B4-BE49-F238E27FC236}">
                  <a16:creationId xmlns:a16="http://schemas.microsoft.com/office/drawing/2014/main" id="{BFE7D1BE-3F6F-D14D-E43E-CB7000FD7752}"/>
                </a:ext>
              </a:extLst>
            </p:cNvPr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8">
              <a:extLst>
                <a:ext uri="{FF2B5EF4-FFF2-40B4-BE49-F238E27FC236}">
                  <a16:creationId xmlns:a16="http://schemas.microsoft.com/office/drawing/2014/main" id="{70EEA1AE-0934-E23D-3C59-0EE409B4DCBC}"/>
                </a:ext>
              </a:extLst>
            </p:cNvPr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7BECA7AA-FC9B-0C04-6C6A-050D193C5BD7}"/>
                </a:ext>
              </a:extLst>
            </p:cNvPr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0">
              <a:extLst>
                <a:ext uri="{FF2B5EF4-FFF2-40B4-BE49-F238E27FC236}">
                  <a16:creationId xmlns:a16="http://schemas.microsoft.com/office/drawing/2014/main" id="{CE58284F-4089-A096-424C-A2598E916B3E}"/>
                </a:ext>
              </a:extLst>
            </p:cNvPr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296B77FC-6B77-E99E-0A80-2BDB1F49F2F2}"/>
              </a:ext>
            </a:extLst>
          </p:cNvPr>
          <p:cNvSpPr txBox="1">
            <a:spLocks/>
          </p:cNvSpPr>
          <p:nvPr/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50" b="0" i="0" u="none" strike="noStrike" kern="0" cap="none" spc="-1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Data</a:t>
            </a:r>
            <a:r>
              <a:rPr kumimoji="0" lang="en-IN" sz="3650" b="0" i="0" u="none" strike="noStrike" kern="0" cap="none" spc="-7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650" b="0" i="0" u="none" strike="noStrike" kern="0" cap="none" spc="-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Collection</a:t>
            </a:r>
            <a:r>
              <a:rPr kumimoji="0" lang="en-IN" sz="3650" b="0" i="0" u="none" strike="noStrike" kern="0" cap="none" spc="-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650" b="0" i="0" u="none" strike="noStrike" kern="0" cap="none" spc="76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–</a:t>
            </a:r>
            <a:r>
              <a:rPr kumimoji="0" lang="en-IN" sz="3650" b="0" i="0" u="none" strike="noStrike" kern="0" cap="none" spc="-1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650" b="0" i="0" u="none" strike="noStrike" kern="0" cap="none" spc="-2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SpaceX</a:t>
            </a:r>
            <a:r>
              <a:rPr kumimoji="0" lang="en-IN" sz="3650" b="0" i="0" u="none" strike="noStrike" kern="0" cap="none" spc="-2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65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API</a:t>
            </a:r>
            <a:endParaRPr kumimoji="0" lang="en-IN" sz="3650" b="0" i="0" u="none" strike="noStrike" kern="0" cap="none" spc="-120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grpSp>
        <p:nvGrpSpPr>
          <p:cNvPr id="20" name="object 3">
            <a:extLst>
              <a:ext uri="{FF2B5EF4-FFF2-40B4-BE49-F238E27FC236}">
                <a16:creationId xmlns:a16="http://schemas.microsoft.com/office/drawing/2014/main" id="{4B4DCD2E-D85C-70D2-6EB9-23E24B443F49}"/>
              </a:ext>
            </a:extLst>
          </p:cNvPr>
          <p:cNvGrpSpPr/>
          <p:nvPr/>
        </p:nvGrpSpPr>
        <p:grpSpPr>
          <a:xfrm>
            <a:off x="771525" y="1981200"/>
            <a:ext cx="10896600" cy="3800475"/>
            <a:chOff x="771525" y="1981200"/>
            <a:chExt cx="10896600" cy="3800475"/>
          </a:xfrm>
        </p:grpSpPr>
        <p:pic>
          <p:nvPicPr>
            <p:cNvPr id="21" name="object 4">
              <a:extLst>
                <a:ext uri="{FF2B5EF4-FFF2-40B4-BE49-F238E27FC236}">
                  <a16:creationId xmlns:a16="http://schemas.microsoft.com/office/drawing/2014/main" id="{161296EA-5F88-A517-5AA2-4FC2061E23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7163AED2-6286-9FFF-1732-8639E8CD8C4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114550"/>
              <a:ext cx="2847975" cy="257175"/>
            </a:xfrm>
            <a:prstGeom prst="rect">
              <a:avLst/>
            </a:prstGeom>
          </p:spPr>
        </p:pic>
        <p:pic>
          <p:nvPicPr>
            <p:cNvPr id="23" name="object 6">
              <a:extLst>
                <a:ext uri="{FF2B5EF4-FFF2-40B4-BE49-F238E27FC236}">
                  <a16:creationId xmlns:a16="http://schemas.microsoft.com/office/drawing/2014/main" id="{EDFC87B5-0A95-A355-FC13-A5D18C7BFDF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" y="5095875"/>
              <a:ext cx="1914525" cy="685800"/>
            </a:xfrm>
            <a:prstGeom prst="rect">
              <a:avLst/>
            </a:prstGeom>
          </p:spPr>
        </p:pic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3FE158D1-2B4C-87ED-DEBB-283BCD121E6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EFC4E83E-C376-5C32-D377-BE8645A97E9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A1999418-1711-A136-50D6-C7F112C0313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925" y="3571875"/>
              <a:ext cx="2743200" cy="114300"/>
            </a:xfrm>
            <a:prstGeom prst="rect">
              <a:avLst/>
            </a:prstGeom>
          </p:spPr>
        </p:pic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893B0C54-88A1-D5C9-7C0C-5E714B1DD32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5200650"/>
              <a:ext cx="2743200" cy="114300"/>
            </a:xfrm>
            <a:prstGeom prst="rect">
              <a:avLst/>
            </a:prstGeom>
          </p:spPr>
        </p:pic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1DC34798-B65C-7DE9-6EE0-5E431540507A}"/>
                </a:ext>
              </a:extLst>
            </p:cNvPr>
            <p:cNvSpPr/>
            <p:nvPr/>
          </p:nvSpPr>
          <p:spPr>
            <a:xfrm>
              <a:off x="1933575" y="2028824"/>
              <a:ext cx="8295640" cy="3486150"/>
            </a:xfrm>
            <a:custGeom>
              <a:avLst/>
              <a:gdLst/>
              <a:ahLst/>
              <a:cxnLst/>
              <a:rect l="l" t="t" r="r" b="b"/>
              <a:pathLst>
                <a:path w="8295640" h="3486150">
                  <a:moveTo>
                    <a:pt x="85725" y="2624074"/>
                  </a:moveTo>
                  <a:lnTo>
                    <a:pt x="57150" y="2624074"/>
                  </a:lnTo>
                  <a:lnTo>
                    <a:pt x="57150" y="1928749"/>
                  </a:lnTo>
                  <a:lnTo>
                    <a:pt x="28575" y="1928749"/>
                  </a:lnTo>
                  <a:lnTo>
                    <a:pt x="28575" y="2624074"/>
                  </a:lnTo>
                  <a:lnTo>
                    <a:pt x="0" y="2624074"/>
                  </a:lnTo>
                  <a:lnTo>
                    <a:pt x="42926" y="2709799"/>
                  </a:lnTo>
                  <a:lnTo>
                    <a:pt x="78549" y="2638425"/>
                  </a:lnTo>
                  <a:lnTo>
                    <a:pt x="85725" y="2624074"/>
                  </a:lnTo>
                  <a:close/>
                </a:path>
                <a:path w="8295640" h="3486150">
                  <a:moveTo>
                    <a:pt x="85725" y="976249"/>
                  </a:moveTo>
                  <a:lnTo>
                    <a:pt x="57150" y="976249"/>
                  </a:lnTo>
                  <a:lnTo>
                    <a:pt x="57150" y="395224"/>
                  </a:lnTo>
                  <a:lnTo>
                    <a:pt x="28575" y="395224"/>
                  </a:lnTo>
                  <a:lnTo>
                    <a:pt x="28575" y="976249"/>
                  </a:lnTo>
                  <a:lnTo>
                    <a:pt x="0" y="976249"/>
                  </a:lnTo>
                  <a:lnTo>
                    <a:pt x="42926" y="1061974"/>
                  </a:lnTo>
                  <a:lnTo>
                    <a:pt x="78549" y="990600"/>
                  </a:lnTo>
                  <a:lnTo>
                    <a:pt x="85725" y="976249"/>
                  </a:lnTo>
                  <a:close/>
                </a:path>
                <a:path w="8295640" h="3486150">
                  <a:moveTo>
                    <a:pt x="2757424" y="1652651"/>
                  </a:moveTo>
                  <a:lnTo>
                    <a:pt x="2728760" y="1638300"/>
                  </a:lnTo>
                  <a:lnTo>
                    <a:pt x="2671699" y="1609725"/>
                  </a:lnTo>
                  <a:lnTo>
                    <a:pt x="2671699" y="1638300"/>
                  </a:lnTo>
                  <a:lnTo>
                    <a:pt x="1876425" y="1638300"/>
                  </a:lnTo>
                  <a:lnTo>
                    <a:pt x="1876425" y="3457575"/>
                  </a:lnTo>
                  <a:lnTo>
                    <a:pt x="1024001" y="3457575"/>
                  </a:lnTo>
                  <a:lnTo>
                    <a:pt x="1024001" y="3486150"/>
                  </a:lnTo>
                  <a:lnTo>
                    <a:pt x="1905000" y="3486150"/>
                  </a:lnTo>
                  <a:lnTo>
                    <a:pt x="1905000" y="3471926"/>
                  </a:lnTo>
                  <a:lnTo>
                    <a:pt x="1905000" y="3457575"/>
                  </a:lnTo>
                  <a:lnTo>
                    <a:pt x="1905000" y="1666875"/>
                  </a:lnTo>
                  <a:lnTo>
                    <a:pt x="2671699" y="1666875"/>
                  </a:lnTo>
                  <a:lnTo>
                    <a:pt x="2671699" y="1695450"/>
                  </a:lnTo>
                  <a:lnTo>
                    <a:pt x="2728925" y="1666875"/>
                  </a:lnTo>
                  <a:lnTo>
                    <a:pt x="2757424" y="1652651"/>
                  </a:lnTo>
                  <a:close/>
                </a:path>
                <a:path w="8295640" h="3486150">
                  <a:moveTo>
                    <a:pt x="6929374" y="42799"/>
                  </a:moveTo>
                  <a:lnTo>
                    <a:pt x="6900875" y="28575"/>
                  </a:lnTo>
                  <a:lnTo>
                    <a:pt x="6843649" y="0"/>
                  </a:lnTo>
                  <a:lnTo>
                    <a:pt x="6843649" y="28575"/>
                  </a:lnTo>
                  <a:lnTo>
                    <a:pt x="6248400" y="28575"/>
                  </a:lnTo>
                  <a:lnTo>
                    <a:pt x="6248400" y="1647825"/>
                  </a:lnTo>
                  <a:lnTo>
                    <a:pt x="5595874" y="1647825"/>
                  </a:lnTo>
                  <a:lnTo>
                    <a:pt x="5595874" y="1676400"/>
                  </a:lnTo>
                  <a:lnTo>
                    <a:pt x="6276975" y="1676400"/>
                  </a:lnTo>
                  <a:lnTo>
                    <a:pt x="6276975" y="1662176"/>
                  </a:lnTo>
                  <a:lnTo>
                    <a:pt x="6276975" y="1647825"/>
                  </a:lnTo>
                  <a:lnTo>
                    <a:pt x="6276975" y="57150"/>
                  </a:lnTo>
                  <a:lnTo>
                    <a:pt x="6843649" y="57150"/>
                  </a:lnTo>
                  <a:lnTo>
                    <a:pt x="6843649" y="85725"/>
                  </a:lnTo>
                  <a:lnTo>
                    <a:pt x="6900710" y="57150"/>
                  </a:lnTo>
                  <a:lnTo>
                    <a:pt x="6929374" y="42799"/>
                  </a:lnTo>
                  <a:close/>
                </a:path>
                <a:path w="8295640" h="3486150">
                  <a:moveTo>
                    <a:pt x="8295386" y="1033018"/>
                  </a:moveTo>
                  <a:lnTo>
                    <a:pt x="8266785" y="1033322"/>
                  </a:lnTo>
                  <a:lnTo>
                    <a:pt x="8258175" y="166497"/>
                  </a:lnTo>
                  <a:lnTo>
                    <a:pt x="8229600" y="166878"/>
                  </a:lnTo>
                  <a:lnTo>
                    <a:pt x="8238210" y="1033614"/>
                  </a:lnTo>
                  <a:lnTo>
                    <a:pt x="8209661" y="1033907"/>
                  </a:lnTo>
                  <a:lnTo>
                    <a:pt x="8253349" y="1119124"/>
                  </a:lnTo>
                  <a:lnTo>
                    <a:pt x="8288121" y="1047877"/>
                  </a:lnTo>
                  <a:lnTo>
                    <a:pt x="8295386" y="1033018"/>
                  </a:lnTo>
                  <a:close/>
                </a:path>
                <a:path w="8295640" h="3486150">
                  <a:moveTo>
                    <a:pt x="8295513" y="2699893"/>
                  </a:moveTo>
                  <a:lnTo>
                    <a:pt x="8266925" y="2700197"/>
                  </a:lnTo>
                  <a:lnTo>
                    <a:pt x="8258175" y="1766697"/>
                  </a:lnTo>
                  <a:lnTo>
                    <a:pt x="8229600" y="1767078"/>
                  </a:lnTo>
                  <a:lnTo>
                    <a:pt x="8238350" y="2700490"/>
                  </a:lnTo>
                  <a:lnTo>
                    <a:pt x="8209788" y="2700782"/>
                  </a:lnTo>
                  <a:lnTo>
                    <a:pt x="8253349" y="2785999"/>
                  </a:lnTo>
                  <a:lnTo>
                    <a:pt x="8288236" y="2714752"/>
                  </a:lnTo>
                  <a:lnTo>
                    <a:pt x="8295513" y="269989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AA163B3-89F4-30D8-A0E2-EA051E821B15}"/>
              </a:ext>
            </a:extLst>
          </p:cNvPr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1.</a:t>
            </a:r>
            <a:r>
              <a:rPr kern="0" spc="-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Getting</a:t>
            </a:r>
            <a:r>
              <a:rPr kern="0" spc="-1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Response</a:t>
            </a:r>
            <a:r>
              <a:rPr kern="0" spc="-5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from</a:t>
            </a:r>
            <a:r>
              <a:rPr kern="0" spc="3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5" dirty="0">
                <a:solidFill>
                  <a:sysClr val="windowText" lastClr="000000"/>
                </a:solidFill>
                <a:cs typeface="Calibri"/>
              </a:rPr>
              <a:t>API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CDA45442-C956-CFB8-63FE-91E1CBBF7265}"/>
              </a:ext>
            </a:extLst>
          </p:cNvPr>
          <p:cNvSpPr txBox="1"/>
          <p:nvPr/>
        </p:nvSpPr>
        <p:spPr>
          <a:xfrm>
            <a:off x="774700" y="3104578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2.</a:t>
            </a:r>
            <a:r>
              <a:rPr kern="0" spc="2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Convert</a:t>
            </a:r>
            <a:r>
              <a:rPr kern="0" spc="-114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Response</a:t>
            </a:r>
            <a:r>
              <a:rPr kern="0" spc="-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to</a:t>
            </a:r>
            <a:r>
              <a:rPr kern="0" spc="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JSON</a:t>
            </a:r>
            <a:r>
              <a:rPr kern="0" spc="-8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File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413F9188-9FB9-1E02-5E59-D7F0B0BBB85C}"/>
              </a:ext>
            </a:extLst>
          </p:cNvPr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3.</a:t>
            </a:r>
            <a:r>
              <a:rPr kern="0" spc="7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cs typeface="Calibri"/>
              </a:rPr>
              <a:t>Transform</a:t>
            </a:r>
            <a:r>
              <a:rPr kern="0" spc="-9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data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2" name="object 15">
            <a:extLst>
              <a:ext uri="{FF2B5EF4-FFF2-40B4-BE49-F238E27FC236}">
                <a16:creationId xmlns:a16="http://schemas.microsoft.com/office/drawing/2014/main" id="{942B2A00-8238-C54E-24FC-BB2F73317258}"/>
              </a:ext>
            </a:extLst>
          </p:cNvPr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4.</a:t>
            </a:r>
            <a:r>
              <a:rPr kern="0" spc="8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Create</a:t>
            </a:r>
            <a:r>
              <a:rPr kern="0" spc="-8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dictionary</a:t>
            </a:r>
            <a:r>
              <a:rPr kern="0" spc="-13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with</a:t>
            </a:r>
            <a:r>
              <a:rPr kern="0" spc="3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data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1B41073-5B7E-EC12-3AA5-81D26DA37663}"/>
              </a:ext>
            </a:extLst>
          </p:cNvPr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5.</a:t>
            </a:r>
            <a:r>
              <a:rPr kern="0" spc="5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Create</a:t>
            </a:r>
            <a:r>
              <a:rPr kern="0" spc="-9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dataframe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63A5F499-2103-57C8-D598-670C270F7E2D}"/>
              </a:ext>
            </a:extLst>
          </p:cNvPr>
          <p:cNvSpPr txBox="1"/>
          <p:nvPr/>
        </p:nvSpPr>
        <p:spPr>
          <a:xfrm>
            <a:off x="9010650" y="3161728"/>
            <a:ext cx="1757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6.</a:t>
            </a:r>
            <a:r>
              <a:rPr kern="0" spc="6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Filter</a:t>
            </a:r>
            <a:r>
              <a:rPr kern="0" spc="-12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dataframe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6535FAFD-D7D3-52EC-BBD0-EA4B81246D48}"/>
              </a:ext>
            </a:extLst>
          </p:cNvPr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7.</a:t>
            </a:r>
            <a:r>
              <a:rPr kern="0" spc="1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Export</a:t>
            </a:r>
            <a:r>
              <a:rPr kern="0" spc="-5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to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 file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CA0FA4-B92A-3D49-549F-FB1E664E3581}"/>
              </a:ext>
            </a:extLst>
          </p:cNvPr>
          <p:cNvCxnSpPr/>
          <p:nvPr/>
        </p:nvCxnSpPr>
        <p:spPr>
          <a:xfrm>
            <a:off x="850900" y="1258529"/>
            <a:ext cx="10161229" cy="0"/>
          </a:xfrm>
          <a:prstGeom prst="line">
            <a:avLst/>
          </a:prstGeom>
          <a:ln>
            <a:solidFill>
              <a:srgbClr val="0A48C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56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2" name="object 3">
            <a:extLst>
              <a:ext uri="{FF2B5EF4-FFF2-40B4-BE49-F238E27FC236}">
                <a16:creationId xmlns:a16="http://schemas.microsoft.com/office/drawing/2014/main" id="{3DFD46C8-421B-275D-346E-02091C1D2EE4}"/>
              </a:ext>
            </a:extLst>
          </p:cNvPr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1FF5AE88-CEF8-FF01-9308-B2155945A88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2038350"/>
              <a:ext cx="2733675" cy="142875"/>
            </a:xfrm>
            <a:prstGeom prst="rect">
              <a:avLst/>
            </a:prstGeom>
          </p:spPr>
        </p:pic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814AA59A-381E-325C-C04A-1063EA84FD6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2A81A80-84B0-B1AB-1DC7-C201AD720C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" y="4095750"/>
              <a:ext cx="2619375" cy="161925"/>
            </a:xfrm>
            <a:prstGeom prst="rect">
              <a:avLst/>
            </a:prstGeom>
          </p:spPr>
        </p:pic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601BC5C6-60B4-1BCB-46D9-62E7332D097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27" name="object 8">
              <a:extLst>
                <a:ext uri="{FF2B5EF4-FFF2-40B4-BE49-F238E27FC236}">
                  <a16:creationId xmlns:a16="http://schemas.microsoft.com/office/drawing/2014/main" id="{2E7BDB5D-D927-0FB3-3DEF-DBC9D9C987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266872F0-3DB1-51F3-1B3A-950B754F2AB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B13670E1-CA7C-6F23-7024-C762A5913F7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pic>
          <p:nvPicPr>
            <p:cNvPr id="30" name="object 11">
              <a:extLst>
                <a:ext uri="{FF2B5EF4-FFF2-40B4-BE49-F238E27FC236}">
                  <a16:creationId xmlns:a16="http://schemas.microsoft.com/office/drawing/2014/main" id="{ED6CDFF4-210F-38A6-0FA4-D6343D944F1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6325" y="5133975"/>
              <a:ext cx="2743200" cy="152400"/>
            </a:xfrm>
            <a:prstGeom prst="rect">
              <a:avLst/>
            </a:prstGeom>
          </p:spPr>
        </p:pic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FBF6A6A7-6317-9A6F-50E6-13058C7875F0}"/>
                </a:ext>
              </a:extLst>
            </p:cNvPr>
            <p:cNvSpPr/>
            <p:nvPr/>
          </p:nvSpPr>
          <p:spPr>
            <a:xfrm>
              <a:off x="2085975" y="2271648"/>
              <a:ext cx="7886700" cy="3157855"/>
            </a:xfrm>
            <a:custGeom>
              <a:avLst/>
              <a:gdLst/>
              <a:ahLst/>
              <a:cxnLst/>
              <a:rect l="l" t="t" r="r" b="b"/>
              <a:pathLst>
                <a:path w="7886700" h="3157854">
                  <a:moveTo>
                    <a:pt x="85725" y="2428875"/>
                  </a:moveTo>
                  <a:lnTo>
                    <a:pt x="57150" y="2428875"/>
                  </a:lnTo>
                  <a:lnTo>
                    <a:pt x="57150" y="2076450"/>
                  </a:lnTo>
                  <a:lnTo>
                    <a:pt x="28575" y="2076450"/>
                  </a:lnTo>
                  <a:lnTo>
                    <a:pt x="28575" y="2428875"/>
                  </a:lnTo>
                  <a:lnTo>
                    <a:pt x="0" y="2428875"/>
                  </a:lnTo>
                  <a:lnTo>
                    <a:pt x="42926" y="2514600"/>
                  </a:lnTo>
                  <a:lnTo>
                    <a:pt x="78549" y="2443226"/>
                  </a:lnTo>
                  <a:lnTo>
                    <a:pt x="85725" y="2428875"/>
                  </a:lnTo>
                  <a:close/>
                </a:path>
                <a:path w="7886700" h="3157854">
                  <a:moveTo>
                    <a:pt x="85725" y="1447800"/>
                  </a:moveTo>
                  <a:lnTo>
                    <a:pt x="57150" y="1447800"/>
                  </a:lnTo>
                  <a:lnTo>
                    <a:pt x="57150" y="1000125"/>
                  </a:lnTo>
                  <a:lnTo>
                    <a:pt x="28575" y="1000125"/>
                  </a:lnTo>
                  <a:lnTo>
                    <a:pt x="28575" y="1447800"/>
                  </a:lnTo>
                  <a:lnTo>
                    <a:pt x="0" y="1447800"/>
                  </a:lnTo>
                  <a:lnTo>
                    <a:pt x="42799" y="1533525"/>
                  </a:lnTo>
                  <a:lnTo>
                    <a:pt x="78536" y="1462151"/>
                  </a:lnTo>
                  <a:lnTo>
                    <a:pt x="85725" y="1447800"/>
                  </a:lnTo>
                  <a:close/>
                </a:path>
                <a:path w="7886700" h="3157854">
                  <a:moveTo>
                    <a:pt x="85725" y="342900"/>
                  </a:moveTo>
                  <a:lnTo>
                    <a:pt x="57150" y="342900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42900"/>
                  </a:lnTo>
                  <a:lnTo>
                    <a:pt x="0" y="342900"/>
                  </a:lnTo>
                  <a:lnTo>
                    <a:pt x="42926" y="428625"/>
                  </a:lnTo>
                  <a:lnTo>
                    <a:pt x="78549" y="357251"/>
                  </a:lnTo>
                  <a:lnTo>
                    <a:pt x="85725" y="342900"/>
                  </a:lnTo>
                  <a:close/>
                </a:path>
                <a:path w="7886700" h="3157854">
                  <a:moveTo>
                    <a:pt x="2443226" y="866775"/>
                  </a:moveTo>
                  <a:lnTo>
                    <a:pt x="2414727" y="852551"/>
                  </a:lnTo>
                  <a:lnTo>
                    <a:pt x="2357501" y="823976"/>
                  </a:lnTo>
                  <a:lnTo>
                    <a:pt x="2357501" y="852551"/>
                  </a:lnTo>
                  <a:lnTo>
                    <a:pt x="1957324" y="852551"/>
                  </a:lnTo>
                  <a:lnTo>
                    <a:pt x="1957324" y="3100451"/>
                  </a:lnTo>
                  <a:lnTo>
                    <a:pt x="1585976" y="3100451"/>
                  </a:lnTo>
                  <a:lnTo>
                    <a:pt x="1585976" y="3071876"/>
                  </a:lnTo>
                  <a:lnTo>
                    <a:pt x="1500251" y="3114675"/>
                  </a:lnTo>
                  <a:lnTo>
                    <a:pt x="1585976" y="3157601"/>
                  </a:lnTo>
                  <a:lnTo>
                    <a:pt x="1585976" y="3129026"/>
                  </a:lnTo>
                  <a:lnTo>
                    <a:pt x="1985899" y="3129026"/>
                  </a:lnTo>
                  <a:lnTo>
                    <a:pt x="1985899" y="3114675"/>
                  </a:lnTo>
                  <a:lnTo>
                    <a:pt x="1985899" y="3100451"/>
                  </a:lnTo>
                  <a:lnTo>
                    <a:pt x="1985899" y="881126"/>
                  </a:lnTo>
                  <a:lnTo>
                    <a:pt x="2357501" y="881126"/>
                  </a:lnTo>
                  <a:lnTo>
                    <a:pt x="2357501" y="909701"/>
                  </a:lnTo>
                  <a:lnTo>
                    <a:pt x="2414562" y="881126"/>
                  </a:lnTo>
                  <a:lnTo>
                    <a:pt x="2443226" y="866775"/>
                  </a:lnTo>
                  <a:close/>
                </a:path>
                <a:path w="7886700" h="3157854">
                  <a:moveTo>
                    <a:pt x="6719951" y="209550"/>
                  </a:moveTo>
                  <a:lnTo>
                    <a:pt x="6691452" y="195326"/>
                  </a:lnTo>
                  <a:lnTo>
                    <a:pt x="6634226" y="166751"/>
                  </a:lnTo>
                  <a:lnTo>
                    <a:pt x="6634226" y="195326"/>
                  </a:lnTo>
                  <a:lnTo>
                    <a:pt x="6348476" y="195326"/>
                  </a:lnTo>
                  <a:lnTo>
                    <a:pt x="6348476" y="852551"/>
                  </a:lnTo>
                  <a:lnTo>
                    <a:pt x="6091301" y="852551"/>
                  </a:lnTo>
                  <a:lnTo>
                    <a:pt x="6091301" y="823976"/>
                  </a:lnTo>
                  <a:lnTo>
                    <a:pt x="6005576" y="866775"/>
                  </a:lnTo>
                  <a:lnTo>
                    <a:pt x="6091301" y="909701"/>
                  </a:lnTo>
                  <a:lnTo>
                    <a:pt x="6091301" y="881126"/>
                  </a:lnTo>
                  <a:lnTo>
                    <a:pt x="6377051" y="881126"/>
                  </a:lnTo>
                  <a:lnTo>
                    <a:pt x="6377051" y="866775"/>
                  </a:lnTo>
                  <a:lnTo>
                    <a:pt x="6377051" y="852551"/>
                  </a:lnTo>
                  <a:lnTo>
                    <a:pt x="6377051" y="223901"/>
                  </a:lnTo>
                  <a:lnTo>
                    <a:pt x="6634226" y="223901"/>
                  </a:lnTo>
                  <a:lnTo>
                    <a:pt x="6634226" y="252476"/>
                  </a:lnTo>
                  <a:lnTo>
                    <a:pt x="6691287" y="223901"/>
                  </a:lnTo>
                  <a:lnTo>
                    <a:pt x="6719951" y="209550"/>
                  </a:lnTo>
                  <a:close/>
                </a:path>
                <a:path w="7886700" h="3157854">
                  <a:moveTo>
                    <a:pt x="7839075" y="1400175"/>
                  </a:moveTo>
                  <a:lnTo>
                    <a:pt x="7810500" y="1400175"/>
                  </a:lnTo>
                  <a:lnTo>
                    <a:pt x="7810500" y="1114425"/>
                  </a:lnTo>
                  <a:lnTo>
                    <a:pt x="7781925" y="1114425"/>
                  </a:lnTo>
                  <a:lnTo>
                    <a:pt x="7781925" y="1400175"/>
                  </a:lnTo>
                  <a:lnTo>
                    <a:pt x="7753350" y="1400175"/>
                  </a:lnTo>
                  <a:lnTo>
                    <a:pt x="7796276" y="1485900"/>
                  </a:lnTo>
                  <a:lnTo>
                    <a:pt x="7831899" y="1414526"/>
                  </a:lnTo>
                  <a:lnTo>
                    <a:pt x="7839075" y="1400175"/>
                  </a:lnTo>
                  <a:close/>
                </a:path>
                <a:path w="7886700" h="3157854">
                  <a:moveTo>
                    <a:pt x="7886700" y="2428875"/>
                  </a:moveTo>
                  <a:lnTo>
                    <a:pt x="7858125" y="2428875"/>
                  </a:lnTo>
                  <a:lnTo>
                    <a:pt x="7858125" y="1914525"/>
                  </a:lnTo>
                  <a:lnTo>
                    <a:pt x="7829550" y="1914525"/>
                  </a:lnTo>
                  <a:lnTo>
                    <a:pt x="7829550" y="2428875"/>
                  </a:lnTo>
                  <a:lnTo>
                    <a:pt x="7800975" y="2428875"/>
                  </a:lnTo>
                  <a:lnTo>
                    <a:pt x="7843901" y="2514600"/>
                  </a:lnTo>
                  <a:lnTo>
                    <a:pt x="7879524" y="2443226"/>
                  </a:lnTo>
                  <a:lnTo>
                    <a:pt x="7886700" y="24288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7">
            <a:extLst>
              <a:ext uri="{FF2B5EF4-FFF2-40B4-BE49-F238E27FC236}">
                <a16:creationId xmlns:a16="http://schemas.microsoft.com/office/drawing/2014/main" id="{E715C771-851E-5467-32DB-B5BF31909CCB}"/>
              </a:ext>
            </a:extLst>
          </p:cNvPr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5.</a:t>
            </a:r>
            <a:r>
              <a:rPr kern="0" spc="5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Create</a:t>
            </a:r>
            <a:r>
              <a:rPr kern="0" spc="-9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dictionary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D7B577FC-F01A-065A-7302-70FB36551B5C}"/>
              </a:ext>
            </a:extLst>
          </p:cNvPr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6.</a:t>
            </a:r>
            <a:r>
              <a:rPr kern="0" spc="4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Add</a:t>
            </a:r>
            <a:r>
              <a:rPr kern="0" spc="-7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data</a:t>
            </a:r>
            <a:r>
              <a:rPr kern="0" spc="-6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to</a:t>
            </a:r>
            <a:r>
              <a:rPr kern="0" spc="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keys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3F6258F4-7FE0-EBB5-465E-ADFFAECDFBBD}"/>
              </a:ext>
            </a:extLst>
          </p:cNvPr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See</a:t>
            </a:r>
            <a:r>
              <a:rPr sz="1200" b="1" u="sng" kern="0" spc="-2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notebook</a:t>
            </a:r>
            <a:r>
              <a:rPr sz="1200" b="1" u="sng" kern="0" spc="1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for</a:t>
            </a:r>
            <a:r>
              <a:rPr sz="1200" b="1" u="sng" kern="0" spc="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the</a:t>
            </a:r>
            <a:r>
              <a:rPr sz="1200" b="1" u="sng" kern="0" spc="-2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rest</a:t>
            </a:r>
            <a:r>
              <a:rPr sz="1200" b="1" u="sng" kern="0" spc="2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of</a:t>
            </a:r>
            <a:r>
              <a:rPr sz="1200" b="1" u="sng" kern="0" spc="-2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sz="1200" b="1" u="sng" kern="0" spc="-2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cs typeface="Calibri"/>
              </a:rPr>
              <a:t>code</a:t>
            </a:r>
            <a:endParaRPr sz="1200"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56EA2BF2-C38F-E8BF-D151-94D7D23772D5}"/>
              </a:ext>
            </a:extLst>
          </p:cNvPr>
          <p:cNvSpPr txBox="1"/>
          <p:nvPr/>
        </p:nvSpPr>
        <p:spPr>
          <a:xfrm>
            <a:off x="8419465" y="3686111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7.</a:t>
            </a:r>
            <a:r>
              <a:rPr kern="0" spc="5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Create</a:t>
            </a:r>
            <a:r>
              <a:rPr kern="0" spc="-9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dataframe</a:t>
            </a:r>
            <a:r>
              <a:rPr kern="0" spc="-17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from</a:t>
            </a:r>
            <a:r>
              <a:rPr kern="0" spc="4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cs typeface="Calibri"/>
              </a:rPr>
              <a:t>dictionary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68908F17-5877-560D-510B-95F3D7157B1E}"/>
              </a:ext>
            </a:extLst>
          </p:cNvPr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cs typeface="Calibri"/>
              </a:rPr>
              <a:t>8.</a:t>
            </a:r>
            <a:r>
              <a:rPr kern="0" spc="2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Export</a:t>
            </a:r>
            <a:r>
              <a:rPr kern="0" spc="-40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dirty="0">
                <a:solidFill>
                  <a:sysClr val="windowText" lastClr="000000"/>
                </a:solidFill>
                <a:cs typeface="Calibri"/>
              </a:rPr>
              <a:t>to</a:t>
            </a:r>
            <a:r>
              <a:rPr kern="0" spc="-15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kern="0" spc="-20" dirty="0">
                <a:solidFill>
                  <a:sysClr val="windowText" lastClr="000000"/>
                </a:solidFill>
                <a:cs typeface="Calibri"/>
              </a:rPr>
              <a:t>file</a:t>
            </a:r>
            <a:endParaRPr kern="0">
              <a:solidFill>
                <a:sysClr val="windowText" lastClr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2397</Words>
  <Application>Microsoft Office PowerPoint</Application>
  <PresentationFormat>Widescreen</PresentationFormat>
  <Paragraphs>270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Microsoft Sans Serif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Sunny Ponnada</cp:lastModifiedBy>
  <cp:revision>204</cp:revision>
  <dcterms:created xsi:type="dcterms:W3CDTF">2021-04-29T18:58:34Z</dcterms:created>
  <dcterms:modified xsi:type="dcterms:W3CDTF">2024-04-13T05:54:20Z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